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lsb" ContentType="application/vnd.ms-excel.sheet.binary.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7" r:id="rId2"/>
  </p:sldMasterIdLst>
  <p:notesMasterIdLst>
    <p:notesMasterId r:id="rId17"/>
  </p:notesMasterIdLst>
  <p:sldIdLst>
    <p:sldId id="271" r:id="rId3"/>
    <p:sldId id="272" r:id="rId4"/>
    <p:sldId id="273" r:id="rId5"/>
    <p:sldId id="274" r:id="rId6"/>
    <p:sldId id="275" r:id="rId7"/>
    <p:sldId id="276" r:id="rId8"/>
    <p:sldId id="278" r:id="rId9"/>
    <p:sldId id="279" r:id="rId10"/>
    <p:sldId id="280" r:id="rId11"/>
    <p:sldId id="281" r:id="rId12"/>
    <p:sldId id="282" r:id="rId13"/>
    <p:sldId id="283" r:id="rId14"/>
    <p:sldId id="284" r:id="rId15"/>
    <p:sldId id="28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56554" autoAdjust="0"/>
  </p:normalViewPr>
  <p:slideViewPr>
    <p:cSldViewPr snapToGrid="0" snapToObjects="1" showGuides="1">
      <p:cViewPr varScale="1">
        <p:scale>
          <a:sx n="36" d="100"/>
          <a:sy n="36" d="100"/>
        </p:scale>
        <p:origin x="1660" y="44"/>
      </p:cViewPr>
      <p:guideLst>
        <p:guide orient="horz" pos="2160"/>
        <p:guide pos="3840"/>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ssenam komlanvi" userId="a1983844dbf0533e" providerId="LiveId" clId="{42F9A4C8-3BF4-4605-ADBF-0BCF10376F85}"/>
    <pc:docChg chg="modSld delMainMaster">
      <pc:chgData name="essenam komlanvi" userId="a1983844dbf0533e" providerId="LiveId" clId="{42F9A4C8-3BF4-4605-ADBF-0BCF10376F85}" dt="2025-04-08T19:46:50.164" v="3"/>
      <pc:docMkLst>
        <pc:docMk/>
      </pc:docMkLst>
      <pc:sldChg chg="modNotesTx">
        <pc:chgData name="essenam komlanvi" userId="a1983844dbf0533e" providerId="LiveId" clId="{42F9A4C8-3BF4-4605-ADBF-0BCF10376F85}" dt="2025-04-08T19:46:49.640" v="2" actId="20577"/>
        <pc:sldMkLst>
          <pc:docMk/>
          <pc:sldMk cId="1728682094" sldId="276"/>
        </pc:sldMkLst>
      </pc:sldChg>
      <pc:sldMasterChg chg="del delSldLayout">
        <pc:chgData name="essenam komlanvi" userId="a1983844dbf0533e" providerId="LiveId" clId="{42F9A4C8-3BF4-4605-ADBF-0BCF10376F85}" dt="2025-04-08T19:46:50.164" v="3"/>
        <pc:sldMasterMkLst>
          <pc:docMk/>
          <pc:sldMasterMk cId="880636123" sldId="2147483663"/>
        </pc:sldMasterMkLst>
        <pc:sldLayoutChg chg="del">
          <pc:chgData name="essenam komlanvi" userId="a1983844dbf0533e" providerId="LiveId" clId="{42F9A4C8-3BF4-4605-ADBF-0BCF10376F85}" dt="2025-04-08T19:46:50.164" v="3"/>
          <pc:sldLayoutMkLst>
            <pc:docMk/>
            <pc:sldMasterMk cId="880636123" sldId="2147483663"/>
            <pc:sldLayoutMk cId="1409703955" sldId="2147483664"/>
          </pc:sldLayoutMkLst>
        </pc:sldLayoutChg>
      </pc:sldMasterChg>
      <pc:sldMasterChg chg="del delSldLayout">
        <pc:chgData name="essenam komlanvi" userId="a1983844dbf0533e" providerId="LiveId" clId="{42F9A4C8-3BF4-4605-ADBF-0BCF10376F85}" dt="2025-04-08T19:46:50.164" v="3"/>
        <pc:sldMasterMkLst>
          <pc:docMk/>
          <pc:sldMasterMk cId="725376986" sldId="2147483665"/>
        </pc:sldMasterMkLst>
        <pc:sldLayoutChg chg="del">
          <pc:chgData name="essenam komlanvi" userId="a1983844dbf0533e" providerId="LiveId" clId="{42F9A4C8-3BF4-4605-ADBF-0BCF10376F85}" dt="2025-04-08T19:46:50.164" v="3"/>
          <pc:sldLayoutMkLst>
            <pc:docMk/>
            <pc:sldMasterMk cId="725376986" sldId="2147483665"/>
            <pc:sldLayoutMk cId="45722483" sldId="2147483666"/>
          </pc:sldLayoutMkLst>
        </pc:sldLayoutChg>
      </pc:sldMasterChg>
      <pc:sldMasterChg chg="del delSldLayout">
        <pc:chgData name="essenam komlanvi" userId="a1983844dbf0533e" providerId="LiveId" clId="{42F9A4C8-3BF4-4605-ADBF-0BCF10376F85}" dt="2025-04-08T19:46:50.164" v="3"/>
        <pc:sldMasterMkLst>
          <pc:docMk/>
          <pc:sldMasterMk cId="700224716" sldId="2147483669"/>
        </pc:sldMasterMkLst>
        <pc:sldLayoutChg chg="del">
          <pc:chgData name="essenam komlanvi" userId="a1983844dbf0533e" providerId="LiveId" clId="{42F9A4C8-3BF4-4605-ADBF-0BCF10376F85}" dt="2025-04-08T19:46:50.164" v="3"/>
          <pc:sldLayoutMkLst>
            <pc:docMk/>
            <pc:sldMasterMk cId="700224716" sldId="2147483669"/>
            <pc:sldLayoutMk cId="1204270345" sldId="2147483670"/>
          </pc:sldLayoutMkLst>
        </pc:sldLayoutChg>
      </pc:sldMasterChg>
      <pc:sldMasterChg chg="del delSldLayout">
        <pc:chgData name="essenam komlanvi" userId="a1983844dbf0533e" providerId="LiveId" clId="{42F9A4C8-3BF4-4605-ADBF-0BCF10376F85}" dt="2025-04-08T19:46:50.164" v="3"/>
        <pc:sldMasterMkLst>
          <pc:docMk/>
          <pc:sldMasterMk cId="3918565857" sldId="2147483671"/>
        </pc:sldMasterMkLst>
        <pc:sldLayoutChg chg="del">
          <pc:chgData name="essenam komlanvi" userId="a1983844dbf0533e" providerId="LiveId" clId="{42F9A4C8-3BF4-4605-ADBF-0BCF10376F85}" dt="2025-04-08T19:46:50.164" v="3"/>
          <pc:sldLayoutMkLst>
            <pc:docMk/>
            <pc:sldMasterMk cId="3918565857" sldId="2147483671"/>
            <pc:sldLayoutMk cId="3846693436" sldId="2147483672"/>
          </pc:sldLayoutMkLst>
        </pc:sldLayoutChg>
        <pc:sldLayoutChg chg="del">
          <pc:chgData name="essenam komlanvi" userId="a1983844dbf0533e" providerId="LiveId" clId="{42F9A4C8-3BF4-4605-ADBF-0BCF10376F85}" dt="2025-04-08T19:46:50.164" v="3"/>
          <pc:sldLayoutMkLst>
            <pc:docMk/>
            <pc:sldMasterMk cId="3918565857" sldId="2147483671"/>
            <pc:sldLayoutMk cId="3373245431" sldId="2147483673"/>
          </pc:sldLayoutMkLst>
        </pc:sldLayoutChg>
      </pc:sldMasterChg>
      <pc:sldMasterChg chg="del delSldLayout">
        <pc:chgData name="essenam komlanvi" userId="a1983844dbf0533e" providerId="LiveId" clId="{42F9A4C8-3BF4-4605-ADBF-0BCF10376F85}" dt="2025-04-08T19:46:50.164" v="3"/>
        <pc:sldMasterMkLst>
          <pc:docMk/>
          <pc:sldMasterMk cId="1662189706" sldId="2147483674"/>
        </pc:sldMasterMkLst>
        <pc:sldLayoutChg chg="del">
          <pc:chgData name="essenam komlanvi" userId="a1983844dbf0533e" providerId="LiveId" clId="{42F9A4C8-3BF4-4605-ADBF-0BCF10376F85}" dt="2025-04-08T19:46:50.164" v="3"/>
          <pc:sldLayoutMkLst>
            <pc:docMk/>
            <pc:sldMasterMk cId="1662189706" sldId="2147483674"/>
            <pc:sldLayoutMk cId="800511709" sldId="2147483675"/>
          </pc:sldLayoutMkLst>
        </pc:sldLayoutChg>
      </pc:sldMasterChg>
      <pc:sldMasterChg chg="del delSldLayout">
        <pc:chgData name="essenam komlanvi" userId="a1983844dbf0533e" providerId="LiveId" clId="{42F9A4C8-3BF4-4605-ADBF-0BCF10376F85}" dt="2025-04-08T19:46:50.164" v="3"/>
        <pc:sldMasterMkLst>
          <pc:docMk/>
          <pc:sldMasterMk cId="931226526" sldId="2147483676"/>
        </pc:sldMasterMkLst>
        <pc:sldLayoutChg chg="del">
          <pc:chgData name="essenam komlanvi" userId="a1983844dbf0533e" providerId="LiveId" clId="{42F9A4C8-3BF4-4605-ADBF-0BCF10376F85}" dt="2025-04-08T19:46:50.164" v="3"/>
          <pc:sldLayoutMkLst>
            <pc:docMk/>
            <pc:sldMasterMk cId="931226526" sldId="2147483676"/>
            <pc:sldLayoutMk cId="1359081787" sldId="2147483677"/>
          </pc:sldLayoutMkLst>
        </pc:sldLayoutChg>
      </pc:sldMasterChg>
      <pc:sldMasterChg chg="del delSldLayout">
        <pc:chgData name="essenam komlanvi" userId="a1983844dbf0533e" providerId="LiveId" clId="{42F9A4C8-3BF4-4605-ADBF-0BCF10376F85}" dt="2025-04-08T19:46:50.164" v="3"/>
        <pc:sldMasterMkLst>
          <pc:docMk/>
          <pc:sldMasterMk cId="3059155293" sldId="2147483678"/>
        </pc:sldMasterMkLst>
        <pc:sldLayoutChg chg="del">
          <pc:chgData name="essenam komlanvi" userId="a1983844dbf0533e" providerId="LiveId" clId="{42F9A4C8-3BF4-4605-ADBF-0BCF10376F85}" dt="2025-04-08T19:46:50.164" v="3"/>
          <pc:sldLayoutMkLst>
            <pc:docMk/>
            <pc:sldMasterMk cId="3059155293" sldId="2147483678"/>
            <pc:sldLayoutMk cId="583829242" sldId="2147483679"/>
          </pc:sldLayoutMkLst>
        </pc:sldLayoutChg>
        <pc:sldLayoutChg chg="del">
          <pc:chgData name="essenam komlanvi" userId="a1983844dbf0533e" providerId="LiveId" clId="{42F9A4C8-3BF4-4605-ADBF-0BCF10376F85}" dt="2025-04-08T19:46:50.164" v="3"/>
          <pc:sldLayoutMkLst>
            <pc:docMk/>
            <pc:sldMasterMk cId="3059155293" sldId="2147483678"/>
            <pc:sldLayoutMk cId="2768844991" sldId="2147483680"/>
          </pc:sldLayoutMkLst>
        </pc:sldLayoutChg>
      </pc:sldMasterChg>
      <pc:sldMasterChg chg="del delSldLayout">
        <pc:chgData name="essenam komlanvi" userId="a1983844dbf0533e" providerId="LiveId" clId="{42F9A4C8-3BF4-4605-ADBF-0BCF10376F85}" dt="2025-04-08T19:46:50.164" v="3"/>
        <pc:sldMasterMkLst>
          <pc:docMk/>
          <pc:sldMasterMk cId="1359238891" sldId="2147483681"/>
        </pc:sldMasterMkLst>
        <pc:sldLayoutChg chg="del">
          <pc:chgData name="essenam komlanvi" userId="a1983844dbf0533e" providerId="LiveId" clId="{42F9A4C8-3BF4-4605-ADBF-0BCF10376F85}" dt="2025-04-08T19:46:50.164" v="3"/>
          <pc:sldLayoutMkLst>
            <pc:docMk/>
            <pc:sldMasterMk cId="1359238891" sldId="2147483681"/>
            <pc:sldLayoutMk cId="3271867766" sldId="2147483682"/>
          </pc:sldLayoutMkLst>
        </pc:sldLayoutChg>
      </pc:sldMasterChg>
      <pc:sldMasterChg chg="del delSldLayout">
        <pc:chgData name="essenam komlanvi" userId="a1983844dbf0533e" providerId="LiveId" clId="{42F9A4C8-3BF4-4605-ADBF-0BCF10376F85}" dt="2025-04-08T19:46:50.164" v="3"/>
        <pc:sldMasterMkLst>
          <pc:docMk/>
          <pc:sldMasterMk cId="158254025" sldId="2147483683"/>
        </pc:sldMasterMkLst>
        <pc:sldLayoutChg chg="del">
          <pc:chgData name="essenam komlanvi" userId="a1983844dbf0533e" providerId="LiveId" clId="{42F9A4C8-3BF4-4605-ADBF-0BCF10376F85}" dt="2025-04-08T19:46:50.164" v="3"/>
          <pc:sldLayoutMkLst>
            <pc:docMk/>
            <pc:sldMasterMk cId="158254025" sldId="2147483683"/>
            <pc:sldLayoutMk cId="1062594754" sldId="2147483684"/>
          </pc:sldLayoutMkLst>
        </pc:sldLayoutChg>
      </pc:sldMasterChg>
      <pc:sldMasterChg chg="del delSldLayout">
        <pc:chgData name="essenam komlanvi" userId="a1983844dbf0533e" providerId="LiveId" clId="{42F9A4C8-3BF4-4605-ADBF-0BCF10376F85}" dt="2025-04-08T19:46:50.164" v="3"/>
        <pc:sldMasterMkLst>
          <pc:docMk/>
          <pc:sldMasterMk cId="1177514978" sldId="2147483685"/>
        </pc:sldMasterMkLst>
        <pc:sldLayoutChg chg="del">
          <pc:chgData name="essenam komlanvi" userId="a1983844dbf0533e" providerId="LiveId" clId="{42F9A4C8-3BF4-4605-ADBF-0BCF10376F85}" dt="2025-04-08T19:46:50.164" v="3"/>
          <pc:sldLayoutMkLst>
            <pc:docMk/>
            <pc:sldMasterMk cId="1177514978" sldId="2147483685"/>
            <pc:sldLayoutMk cId="1179609535" sldId="2147483686"/>
          </pc:sldLayoutMkLst>
        </pc:sldLayoutChg>
      </pc:sldMasterChg>
      <pc:sldMasterChg chg="del delSldLayout">
        <pc:chgData name="essenam komlanvi" userId="a1983844dbf0533e" providerId="LiveId" clId="{42F9A4C8-3BF4-4605-ADBF-0BCF10376F85}" dt="2025-04-08T19:46:50.164" v="3"/>
        <pc:sldMasterMkLst>
          <pc:docMk/>
          <pc:sldMasterMk cId="4215853995" sldId="2147483687"/>
        </pc:sldMasterMkLst>
        <pc:sldLayoutChg chg="del">
          <pc:chgData name="essenam komlanvi" userId="a1983844dbf0533e" providerId="LiveId" clId="{42F9A4C8-3BF4-4605-ADBF-0BCF10376F85}" dt="2025-04-08T19:46:50.164" v="3"/>
          <pc:sldLayoutMkLst>
            <pc:docMk/>
            <pc:sldMasterMk cId="4215853995" sldId="2147483687"/>
            <pc:sldLayoutMk cId="3119441301" sldId="2147483688"/>
          </pc:sldLayoutMkLst>
        </pc:sldLayoutChg>
      </pc:sldMasterChg>
    </pc:docChg>
  </pc:docChgLst>
  <pc:docChgLst>
    <pc:chgData name="essenam komlanvi" userId="a1983844dbf0533e" providerId="LiveId" clId="{25D54122-E5E7-49F9-893A-45D7D7DF8DD8}"/>
    <pc:docChg chg="addSld delSld modSld">
      <pc:chgData name="essenam komlanvi" userId="a1983844dbf0533e" providerId="LiveId" clId="{25D54122-E5E7-49F9-893A-45D7D7DF8DD8}" dt="2024-05-21T00:24:11.336" v="47" actId="20577"/>
      <pc:docMkLst>
        <pc:docMk/>
      </pc:docMkLst>
      <pc:sldChg chg="addSp modSp mod modNotesTx">
        <pc:chgData name="essenam komlanvi" userId="a1983844dbf0533e" providerId="LiveId" clId="{25D54122-E5E7-49F9-893A-45D7D7DF8DD8}" dt="2024-05-21T00:24:11.336" v="47" actId="20577"/>
        <pc:sldMkLst>
          <pc:docMk/>
          <pc:sldMk cId="1728682094" sldId="276"/>
        </pc:sldMkLst>
      </pc:sldChg>
      <pc:sldChg chg="del">
        <pc:chgData name="essenam komlanvi" userId="a1983844dbf0533e" providerId="LiveId" clId="{25D54122-E5E7-49F9-893A-45D7D7DF8DD8}" dt="2024-05-21T00:15:50.711" v="24" actId="47"/>
        <pc:sldMkLst>
          <pc:docMk/>
          <pc:sldMk cId="243009312" sldId="277"/>
        </pc:sldMkLst>
      </pc:sldChg>
      <pc:sldChg chg="add del modTransition">
        <pc:chgData name="essenam komlanvi" userId="a1983844dbf0533e" providerId="LiveId" clId="{25D54122-E5E7-49F9-893A-45D7D7DF8DD8}" dt="2024-05-21T00:12:25.407" v="7"/>
        <pc:sldMkLst>
          <pc:docMk/>
          <pc:sldMk cId="4077179283" sldId="2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BBF401-A62C-4A71-B96F-E5363EA7DADB}" type="datetimeFigureOut">
              <a:rPr lang="en-US" smtClean="0"/>
              <a:t>4/8/2025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FB20E-7677-4FA4-AB0B-05305AEC156E}" type="slidenum">
              <a:rPr lang="en-US" smtClean="0"/>
              <a:t>‹#›</a:t>
            </a:fld>
            <a:endParaRPr lang="en-US"/>
          </a:p>
        </p:txBody>
      </p:sp>
    </p:spTree>
    <p:extLst>
      <p:ext uri="{BB962C8B-B14F-4D97-AF65-F5344CB8AC3E}">
        <p14:creationId xmlns:p14="http://schemas.microsoft.com/office/powerpoint/2010/main" val="433759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Welcome to my presentation on 'Unlocking Venice's Airbnb Potential: Insights for Real Estate Investors.' My name is Essenam. Today, I’ll be sharing insights from my project on understanding the factors that drive successful Airbnb listings in Venice."</a:t>
            </a:r>
          </a:p>
        </p:txBody>
      </p:sp>
      <p:sp>
        <p:nvSpPr>
          <p:cNvPr id="4" name="Slide Number Placeholder 3"/>
          <p:cNvSpPr>
            <a:spLocks noGrp="1"/>
          </p:cNvSpPr>
          <p:nvPr>
            <p:ph type="sldNum" sz="quarter" idx="5"/>
          </p:nvPr>
        </p:nvSpPr>
        <p:spPr/>
        <p:txBody>
          <a:bodyPr/>
          <a:lstStyle/>
          <a:p>
            <a:fld id="{46A0025B-A830-4BF2-82C3-0B276A3B51E9}" type="slidenum">
              <a:rPr lang="en-US" smtClean="0"/>
              <a:t>1</a:t>
            </a:fld>
            <a:endParaRPr lang="en-US"/>
          </a:p>
        </p:txBody>
      </p:sp>
    </p:spTree>
    <p:extLst>
      <p:ext uri="{BB962C8B-B14F-4D97-AF65-F5344CB8AC3E}">
        <p14:creationId xmlns:p14="http://schemas.microsoft.com/office/powerpoint/2010/main" val="2833333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highlight>
                  <a:srgbClr val="FFFFFF"/>
                </a:highlight>
                <a:latin typeface="Söhne"/>
              </a:rPr>
              <a:t>An investor can use the dashboard to filter by criteria such as location and price range to find high-potential areas. For example, properties in </a:t>
            </a:r>
            <a:r>
              <a:rPr lang="en-US" b="0" i="0" dirty="0" err="1">
                <a:solidFill>
                  <a:srgbClr val="0D0D0D"/>
                </a:solidFill>
                <a:effectLst/>
                <a:highlight>
                  <a:srgbClr val="FFFFFF"/>
                </a:highlight>
                <a:latin typeface="Söhne"/>
              </a:rPr>
              <a:t>Isole</a:t>
            </a:r>
            <a:r>
              <a:rPr lang="en-US" b="0" i="0" dirty="0">
                <a:solidFill>
                  <a:srgbClr val="0D0D0D"/>
                </a:solidFill>
                <a:effectLst/>
                <a:highlight>
                  <a:srgbClr val="FFFFFF"/>
                </a:highlight>
                <a:latin typeface="Söhne"/>
              </a:rPr>
              <a:t> with certain amenities tend to receive higher ratings, guiding investment decisions.</a:t>
            </a:r>
            <a:endParaRPr lang="en-US" dirty="0"/>
          </a:p>
        </p:txBody>
      </p:sp>
      <p:sp>
        <p:nvSpPr>
          <p:cNvPr id="4" name="Slide Number Placeholder 3"/>
          <p:cNvSpPr>
            <a:spLocks noGrp="1"/>
          </p:cNvSpPr>
          <p:nvPr>
            <p:ph type="sldNum" sz="quarter" idx="5"/>
          </p:nvPr>
        </p:nvSpPr>
        <p:spPr/>
        <p:txBody>
          <a:bodyPr/>
          <a:lstStyle/>
          <a:p>
            <a:fld id="{46A0025B-A830-4BF2-82C3-0B276A3B51E9}" type="slidenum">
              <a:rPr lang="en-US" smtClean="0"/>
              <a:t>10</a:t>
            </a:fld>
            <a:endParaRPr lang="en-US"/>
          </a:p>
        </p:txBody>
      </p:sp>
    </p:spTree>
    <p:extLst>
      <p:ext uri="{BB962C8B-B14F-4D97-AF65-F5344CB8AC3E}">
        <p14:creationId xmlns:p14="http://schemas.microsoft.com/office/powerpoint/2010/main" val="2743168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highlight>
                  <a:srgbClr val="FFFFFF"/>
                </a:highlight>
                <a:latin typeface="Söhne"/>
              </a:rPr>
              <a:t>The dashboard helps investors identify areas and property types that yield high ratings. An interactive chart shows how factors like </a:t>
            </a:r>
            <a:r>
              <a:rPr lang="en-US" b="0" i="0" dirty="0" err="1">
                <a:solidFill>
                  <a:srgbClr val="0D0D0D"/>
                </a:solidFill>
                <a:effectLst/>
                <a:highlight>
                  <a:srgbClr val="FFFFFF"/>
                </a:highlight>
                <a:latin typeface="Söhne"/>
              </a:rPr>
              <a:t>superhost</a:t>
            </a:r>
            <a:r>
              <a:rPr lang="en-US" b="0" i="0" dirty="0">
                <a:solidFill>
                  <a:srgbClr val="0D0D0D"/>
                </a:solidFill>
                <a:effectLst/>
                <a:highlight>
                  <a:srgbClr val="FFFFFF"/>
                </a:highlight>
                <a:latin typeface="Söhne"/>
              </a:rPr>
              <a:t> status and amenities influence ratings, aiding in data-driven investment decisions.</a:t>
            </a:r>
            <a:br>
              <a:rPr lang="en-US" dirty="0"/>
            </a:br>
            <a:endParaRPr lang="en-US" dirty="0"/>
          </a:p>
        </p:txBody>
      </p:sp>
      <p:sp>
        <p:nvSpPr>
          <p:cNvPr id="4" name="Slide Number Placeholder 3"/>
          <p:cNvSpPr>
            <a:spLocks noGrp="1"/>
          </p:cNvSpPr>
          <p:nvPr>
            <p:ph type="sldNum" sz="quarter" idx="5"/>
          </p:nvPr>
        </p:nvSpPr>
        <p:spPr/>
        <p:txBody>
          <a:bodyPr/>
          <a:lstStyle/>
          <a:p>
            <a:fld id="{46A0025B-A830-4BF2-82C3-0B276A3B51E9}" type="slidenum">
              <a:rPr lang="en-US" smtClean="0"/>
              <a:t>11</a:t>
            </a:fld>
            <a:endParaRPr lang="en-US"/>
          </a:p>
        </p:txBody>
      </p:sp>
    </p:spTree>
    <p:extLst>
      <p:ext uri="{BB962C8B-B14F-4D97-AF65-F5344CB8AC3E}">
        <p14:creationId xmlns:p14="http://schemas.microsoft.com/office/powerpoint/2010/main" val="1242887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highlight>
                  <a:srgbClr val="FFFFFF"/>
                </a:highlight>
                <a:latin typeface="Söhne"/>
              </a:rPr>
              <a:t>The dashboard features interactive elements for asking questions, viewing descriptive statistics, and exploring neighborhoods. Investors can use these features to identify high-performing areas and make informed decisions.</a:t>
            </a:r>
            <a:endParaRPr lang="en-US" dirty="0"/>
          </a:p>
        </p:txBody>
      </p:sp>
      <p:sp>
        <p:nvSpPr>
          <p:cNvPr id="4" name="Slide Number Placeholder 3"/>
          <p:cNvSpPr>
            <a:spLocks noGrp="1"/>
          </p:cNvSpPr>
          <p:nvPr>
            <p:ph type="sldNum" sz="quarter" idx="5"/>
          </p:nvPr>
        </p:nvSpPr>
        <p:spPr/>
        <p:txBody>
          <a:bodyPr/>
          <a:lstStyle/>
          <a:p>
            <a:fld id="{46A0025B-A830-4BF2-82C3-0B276A3B51E9}" type="slidenum">
              <a:rPr lang="en-US" smtClean="0"/>
              <a:t>12</a:t>
            </a:fld>
            <a:endParaRPr lang="en-US"/>
          </a:p>
        </p:txBody>
      </p:sp>
    </p:spTree>
    <p:extLst>
      <p:ext uri="{BB962C8B-B14F-4D97-AF65-F5344CB8AC3E}">
        <p14:creationId xmlns:p14="http://schemas.microsoft.com/office/powerpoint/2010/main" val="3962579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r>
              <a:rPr lang="en-US" sz="2800" b="0" i="0" dirty="0">
                <a:solidFill>
                  <a:srgbClr val="0D0D0D"/>
                </a:solidFill>
                <a:effectLst/>
                <a:highlight>
                  <a:srgbClr val="FFFFFF"/>
                </a:highlight>
                <a:latin typeface="Söhne"/>
              </a:rPr>
              <a:t>Data limitations include missing or inaccurate entries. Findings are specific to Venice and may not apply elsewhere. The analysis is a snapshot in time, and market conditions may change.</a:t>
            </a: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b="0" i="0" dirty="0">
                <a:solidFill>
                  <a:srgbClr val="0D0D0D"/>
                </a:solidFill>
                <a:effectLst/>
                <a:highlight>
                  <a:srgbClr val="FFFFFF"/>
                </a:highlight>
                <a:latin typeface="Söhne"/>
              </a:rPr>
              <a:t>Future improvements include longitudinal studies, comparative analysis with other tourist destinations, and developing advanced predictive models to enhance performance predictions.</a:t>
            </a:r>
          </a:p>
          <a:p>
            <a:pPr marL="342900" marR="0" lvl="0" indent="-342900">
              <a:lnSpc>
                <a:spcPct val="107000"/>
              </a:lnSpc>
              <a:spcBef>
                <a:spcPts val="0"/>
              </a:spcBef>
              <a:spcAft>
                <a:spcPts val="0"/>
              </a:spcAft>
              <a:buFont typeface="Symbol" panose="05050102010706020507" pitchFamily="18" charset="2"/>
              <a:buChar char=""/>
            </a:pPr>
            <a:endParaRPr lang="en-US" dirty="0"/>
          </a:p>
        </p:txBody>
      </p:sp>
      <p:sp>
        <p:nvSpPr>
          <p:cNvPr id="4" name="Slide Number Placeholder 3"/>
          <p:cNvSpPr>
            <a:spLocks noGrp="1"/>
          </p:cNvSpPr>
          <p:nvPr>
            <p:ph type="sldNum" sz="quarter" idx="5"/>
          </p:nvPr>
        </p:nvSpPr>
        <p:spPr/>
        <p:txBody>
          <a:bodyPr/>
          <a:lstStyle/>
          <a:p>
            <a:fld id="{46A0025B-A830-4BF2-82C3-0B276A3B51E9}" type="slidenum">
              <a:rPr lang="en-US" smtClean="0"/>
              <a:t>13</a:t>
            </a:fld>
            <a:endParaRPr lang="en-US"/>
          </a:p>
        </p:txBody>
      </p:sp>
    </p:spTree>
    <p:extLst>
      <p:ext uri="{BB962C8B-B14F-4D97-AF65-F5344CB8AC3E}">
        <p14:creationId xmlns:p14="http://schemas.microsoft.com/office/powerpoint/2010/main" val="1646625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conclusion, this dashboard offers valuable insights for Airbnb investors in Venice. </a:t>
            </a:r>
            <a:r>
              <a:rPr lang="en-US" b="0" i="0" dirty="0">
                <a:solidFill>
                  <a:srgbClr val="0D0D0D"/>
                </a:solidFill>
                <a:effectLst/>
                <a:highlight>
                  <a:srgbClr val="FFFFFF"/>
                </a:highlight>
                <a:latin typeface="Söhne"/>
              </a:rPr>
              <a:t>Recommendations include maintaining high acceptance and response rates to achieve </a:t>
            </a:r>
            <a:r>
              <a:rPr lang="en-US" b="0" i="0" dirty="0" err="1">
                <a:solidFill>
                  <a:srgbClr val="0D0D0D"/>
                </a:solidFill>
                <a:effectLst/>
                <a:highlight>
                  <a:srgbClr val="FFFFFF"/>
                </a:highlight>
                <a:latin typeface="Söhne"/>
              </a:rPr>
              <a:t>superhost</a:t>
            </a:r>
            <a:r>
              <a:rPr lang="en-US" b="0" i="0" dirty="0">
                <a:solidFill>
                  <a:srgbClr val="0D0D0D"/>
                </a:solidFill>
                <a:effectLst/>
                <a:highlight>
                  <a:srgbClr val="FFFFFF"/>
                </a:highlight>
                <a:latin typeface="Söhne"/>
              </a:rPr>
              <a:t> status, offering a comprehensive range of amenities, and prioritizing properties in </a:t>
            </a:r>
            <a:r>
              <a:rPr lang="en-US" b="0" i="0" dirty="0" err="1">
                <a:solidFill>
                  <a:srgbClr val="0D0D0D"/>
                </a:solidFill>
                <a:effectLst/>
                <a:highlight>
                  <a:srgbClr val="FFFFFF"/>
                </a:highlight>
                <a:latin typeface="Söhne"/>
              </a:rPr>
              <a:t>Isole</a:t>
            </a:r>
            <a:r>
              <a:rPr lang="en-US" b="0" i="0" dirty="0">
                <a:solidFill>
                  <a:srgbClr val="0D0D0D"/>
                </a:solidFill>
                <a:effectLst/>
                <a:highlight>
                  <a:srgbClr val="FFFFFF"/>
                </a:highlight>
                <a:latin typeface="Söhne"/>
              </a:rPr>
              <a:t> for higher demand and better review scores.</a:t>
            </a:r>
          </a:p>
          <a:p>
            <a:r>
              <a:rPr lang="en-US" dirty="0"/>
              <a:t>Thank you for your attention.</a:t>
            </a:r>
          </a:p>
        </p:txBody>
      </p:sp>
      <p:sp>
        <p:nvSpPr>
          <p:cNvPr id="4" name="Slide Number Placeholder 3"/>
          <p:cNvSpPr>
            <a:spLocks noGrp="1"/>
          </p:cNvSpPr>
          <p:nvPr>
            <p:ph type="sldNum" sz="quarter" idx="5"/>
          </p:nvPr>
        </p:nvSpPr>
        <p:spPr/>
        <p:txBody>
          <a:bodyPr/>
          <a:lstStyle/>
          <a:p>
            <a:fld id="{46A0025B-A830-4BF2-82C3-0B276A3B51E9}" type="slidenum">
              <a:rPr lang="en-US" smtClean="0"/>
              <a:t>14</a:t>
            </a:fld>
            <a:endParaRPr lang="en-US"/>
          </a:p>
        </p:txBody>
      </p:sp>
    </p:spTree>
    <p:extLst>
      <p:ext uri="{BB962C8B-B14F-4D97-AF65-F5344CB8AC3E}">
        <p14:creationId xmlns:p14="http://schemas.microsoft.com/office/powerpoint/2010/main" val="4186694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highlight>
                  <a:srgbClr val="FFFFFF"/>
                </a:highlight>
                <a:latin typeface="Söhne"/>
              </a:rPr>
              <a:t>Venice is a prime location for Airbnb investments. However, maximizing returns requires understanding what drives high ratings. High ratings increase visibility, build trust, command higher prices, and enhance guest experiences. This dashboard aims to uncover these key factors.</a:t>
            </a:r>
            <a:endParaRPr lang="en-US" dirty="0"/>
          </a:p>
        </p:txBody>
      </p:sp>
      <p:sp>
        <p:nvSpPr>
          <p:cNvPr id="4" name="Slide Number Placeholder 3"/>
          <p:cNvSpPr>
            <a:spLocks noGrp="1"/>
          </p:cNvSpPr>
          <p:nvPr>
            <p:ph type="sldNum" sz="quarter" idx="5"/>
          </p:nvPr>
        </p:nvSpPr>
        <p:spPr/>
        <p:txBody>
          <a:bodyPr/>
          <a:lstStyle/>
          <a:p>
            <a:fld id="{46A0025B-A830-4BF2-82C3-0B276A3B51E9}" type="slidenum">
              <a:rPr lang="en-US" smtClean="0"/>
              <a:t>2</a:t>
            </a:fld>
            <a:endParaRPr lang="en-US"/>
          </a:p>
        </p:txBody>
      </p:sp>
    </p:spTree>
    <p:extLst>
      <p:ext uri="{BB962C8B-B14F-4D97-AF65-F5344CB8AC3E}">
        <p14:creationId xmlns:p14="http://schemas.microsoft.com/office/powerpoint/2010/main" val="1753653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0" i="0" dirty="0">
                <a:solidFill>
                  <a:srgbClr val="0D0D0D"/>
                </a:solidFill>
                <a:effectLst/>
                <a:highlight>
                  <a:srgbClr val="FFFFFF"/>
                </a:highlight>
                <a:latin typeface="Söhne"/>
              </a:rPr>
              <a:t>The problem we address is identifying the aspects of Airbnb listings that contribute to higher guest ratings. High ratings are crucial and our goal is to provide actionable insights for investors.</a:t>
            </a:r>
            <a:endParaRPr lang="en-US" dirty="0"/>
          </a:p>
        </p:txBody>
      </p:sp>
      <p:sp>
        <p:nvSpPr>
          <p:cNvPr id="4" name="Slide Number Placeholder 3"/>
          <p:cNvSpPr>
            <a:spLocks noGrp="1"/>
          </p:cNvSpPr>
          <p:nvPr>
            <p:ph type="sldNum" sz="quarter" idx="5"/>
          </p:nvPr>
        </p:nvSpPr>
        <p:spPr/>
        <p:txBody>
          <a:bodyPr/>
          <a:lstStyle/>
          <a:p>
            <a:fld id="{46A0025B-A830-4BF2-82C3-0B276A3B51E9}" type="slidenum">
              <a:rPr lang="en-US" smtClean="0"/>
              <a:t>3</a:t>
            </a:fld>
            <a:endParaRPr lang="en-US"/>
          </a:p>
        </p:txBody>
      </p:sp>
    </p:spTree>
    <p:extLst>
      <p:ext uri="{BB962C8B-B14F-4D97-AF65-F5344CB8AC3E}">
        <p14:creationId xmlns:p14="http://schemas.microsoft.com/office/powerpoint/2010/main" val="3529763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D0D0D"/>
                </a:solidFill>
                <a:effectLst/>
                <a:highlight>
                  <a:srgbClr val="FFFFFF"/>
                </a:highlight>
                <a:latin typeface="Söhne"/>
              </a:rPr>
              <a:t>We used data from the Airbnb Open Data website, scraped in March 2024. Initially, the dataset included 8000 listings and 75 variables. We have quantitative variables like price and review score, and qualitative variables like property type and </a:t>
            </a:r>
            <a:r>
              <a:rPr lang="en-US" b="0" i="0" dirty="0" err="1">
                <a:solidFill>
                  <a:srgbClr val="0D0D0D"/>
                </a:solidFill>
                <a:effectLst/>
                <a:highlight>
                  <a:srgbClr val="FFFFFF"/>
                </a:highlight>
                <a:latin typeface="Söhne"/>
              </a:rPr>
              <a:t>superhost</a:t>
            </a:r>
            <a:r>
              <a:rPr lang="en-US" b="0" i="0" dirty="0">
                <a:solidFill>
                  <a:srgbClr val="0D0D0D"/>
                </a:solidFill>
                <a:effectLst/>
                <a:highlight>
                  <a:srgbClr val="FFFFFF"/>
                </a:highlight>
                <a:latin typeface="Söhne"/>
              </a:rPr>
              <a:t> status.</a:t>
            </a:r>
            <a:endParaRPr lang="en-US" dirty="0"/>
          </a:p>
        </p:txBody>
      </p:sp>
      <p:sp>
        <p:nvSpPr>
          <p:cNvPr id="4" name="Slide Number Placeholder 3"/>
          <p:cNvSpPr>
            <a:spLocks noGrp="1"/>
          </p:cNvSpPr>
          <p:nvPr>
            <p:ph type="sldNum" sz="quarter" idx="5"/>
          </p:nvPr>
        </p:nvSpPr>
        <p:spPr/>
        <p:txBody>
          <a:bodyPr/>
          <a:lstStyle/>
          <a:p>
            <a:fld id="{46A0025B-A830-4BF2-82C3-0B276A3B51E9}" type="slidenum">
              <a:rPr lang="en-US" smtClean="0"/>
              <a:t>4</a:t>
            </a:fld>
            <a:endParaRPr lang="en-US"/>
          </a:p>
        </p:txBody>
      </p:sp>
    </p:spTree>
    <p:extLst>
      <p:ext uri="{BB962C8B-B14F-4D97-AF65-F5344CB8AC3E}">
        <p14:creationId xmlns:p14="http://schemas.microsoft.com/office/powerpoint/2010/main" val="3408643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highlight>
                  <a:srgbClr val="FFFFFF"/>
                </a:highlight>
                <a:latin typeface="Söhne"/>
              </a:rPr>
              <a:t>Data cleaning involved handling missing values, correcting errors, ensuring consistency, normalizing data, detecting outliers, and preparing the data for analysis. After cleaning, the dataset was refined to 2268 listings and 37 variables.</a:t>
            </a:r>
            <a:endParaRPr lang="en-US" dirty="0"/>
          </a:p>
        </p:txBody>
      </p:sp>
      <p:sp>
        <p:nvSpPr>
          <p:cNvPr id="4" name="Slide Number Placeholder 3"/>
          <p:cNvSpPr>
            <a:spLocks noGrp="1"/>
          </p:cNvSpPr>
          <p:nvPr>
            <p:ph type="sldNum" sz="quarter" idx="5"/>
          </p:nvPr>
        </p:nvSpPr>
        <p:spPr/>
        <p:txBody>
          <a:bodyPr/>
          <a:lstStyle/>
          <a:p>
            <a:fld id="{46A0025B-A830-4BF2-82C3-0B276A3B51E9}" type="slidenum">
              <a:rPr lang="en-US" smtClean="0"/>
              <a:t>5</a:t>
            </a:fld>
            <a:endParaRPr lang="en-US"/>
          </a:p>
        </p:txBody>
      </p:sp>
    </p:spTree>
    <p:extLst>
      <p:ext uri="{BB962C8B-B14F-4D97-AF65-F5344CB8AC3E}">
        <p14:creationId xmlns:p14="http://schemas.microsoft.com/office/powerpoint/2010/main" val="1649705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D0D0D"/>
                </a:solidFill>
                <a:effectLst/>
                <a:highlight>
                  <a:srgbClr val="FFFFFF"/>
                </a:highlight>
                <a:latin typeface="Söhne"/>
              </a:rPr>
              <a:t>This slide shows key statistics of Airbnb listings in Venice.</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Host response and acceptance rates average 99%., Listings typically accommodate 4 guests with 1 bathroom and 1 bedroom. Average price per night is $139. Listings have an average review score of 4.79.</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81% of listings are in Isole. 41% of listings are managed by </a:t>
            </a:r>
            <a:r>
              <a:rPr lang="en-US" b="0" i="0" dirty="0" err="1">
                <a:solidFill>
                  <a:srgbClr val="0D0D0D"/>
                </a:solidFill>
                <a:effectLst/>
                <a:highlight>
                  <a:srgbClr val="FFFFFF"/>
                </a:highlight>
                <a:latin typeface="Söhne"/>
              </a:rPr>
              <a:t>superhosts</a:t>
            </a:r>
            <a:r>
              <a:rPr lang="en-US" b="0" i="0" dirty="0">
                <a:solidFill>
                  <a:srgbClr val="0D0D0D"/>
                </a:solidFill>
                <a:effectLst/>
                <a:highlight>
                  <a:srgbClr val="FFFFFF"/>
                </a:highlight>
                <a:latin typeface="Söhne"/>
              </a:rPr>
              <a:t>. 77% are entire homes or apartments. 62% of listings are instant bookable.</a:t>
            </a:r>
          </a:p>
          <a:p>
            <a:pPr algn="l"/>
            <a:r>
              <a:rPr lang="en-US" b="0" i="0" dirty="0">
                <a:solidFill>
                  <a:srgbClr val="0D0D0D"/>
                </a:solidFill>
                <a:effectLst/>
                <a:highlight>
                  <a:srgbClr val="FFFFFF"/>
                </a:highlight>
                <a:latin typeface="Söhne"/>
              </a:rPr>
              <a:t>These insights help investors understand the performance and characteristics of Airbnb listings in Venice.</a:t>
            </a:r>
          </a:p>
          <a:p>
            <a:pPr algn="l"/>
            <a:endParaRPr lang="en-US" dirty="0"/>
          </a:p>
        </p:txBody>
      </p:sp>
      <p:sp>
        <p:nvSpPr>
          <p:cNvPr id="4" name="Slide Number Placeholder 3"/>
          <p:cNvSpPr>
            <a:spLocks noGrp="1"/>
          </p:cNvSpPr>
          <p:nvPr>
            <p:ph type="sldNum" sz="quarter" idx="5"/>
          </p:nvPr>
        </p:nvSpPr>
        <p:spPr/>
        <p:txBody>
          <a:bodyPr/>
          <a:lstStyle/>
          <a:p>
            <a:fld id="{46A0025B-A830-4BF2-82C3-0B276A3B51E9}" type="slidenum">
              <a:rPr lang="en-US" smtClean="0"/>
              <a:t>6</a:t>
            </a:fld>
            <a:endParaRPr lang="en-US"/>
          </a:p>
        </p:txBody>
      </p:sp>
    </p:spTree>
    <p:extLst>
      <p:ext uri="{BB962C8B-B14F-4D97-AF65-F5344CB8AC3E}">
        <p14:creationId xmlns:p14="http://schemas.microsoft.com/office/powerpoint/2010/main" val="2426540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highlight>
                  <a:srgbClr val="FFFFFF"/>
                </a:highlight>
                <a:latin typeface="Söhne"/>
              </a:rPr>
              <a:t>The regression model shows that being a </a:t>
            </a:r>
            <a:r>
              <a:rPr lang="en-US" b="0" i="0" dirty="0" err="1">
                <a:solidFill>
                  <a:srgbClr val="0D0D0D"/>
                </a:solidFill>
                <a:effectLst/>
                <a:highlight>
                  <a:srgbClr val="FFFFFF"/>
                </a:highlight>
                <a:latin typeface="Söhne"/>
              </a:rPr>
              <a:t>superhost</a:t>
            </a:r>
            <a:r>
              <a:rPr lang="en-US" b="0" i="0" dirty="0">
                <a:solidFill>
                  <a:srgbClr val="0D0D0D"/>
                </a:solidFill>
                <a:effectLst/>
                <a:highlight>
                  <a:srgbClr val="FFFFFF"/>
                </a:highlight>
                <a:latin typeface="Söhne"/>
              </a:rPr>
              <a:t> has the most significant positive impact on ratings, with a coefficient of 0.21. Other important factors include the number of amenities and bedrooms. The model explains 43.3% of the variance in ratings.</a:t>
            </a:r>
            <a:endParaRPr lang="en-US" dirty="0"/>
          </a:p>
        </p:txBody>
      </p:sp>
      <p:sp>
        <p:nvSpPr>
          <p:cNvPr id="4" name="Slide Number Placeholder 3"/>
          <p:cNvSpPr>
            <a:spLocks noGrp="1"/>
          </p:cNvSpPr>
          <p:nvPr>
            <p:ph type="sldNum" sz="quarter" idx="5"/>
          </p:nvPr>
        </p:nvSpPr>
        <p:spPr/>
        <p:txBody>
          <a:bodyPr/>
          <a:lstStyle/>
          <a:p>
            <a:fld id="{46A0025B-A830-4BF2-82C3-0B276A3B51E9}" type="slidenum">
              <a:rPr lang="en-US" smtClean="0"/>
              <a:t>7</a:t>
            </a:fld>
            <a:endParaRPr lang="en-US"/>
          </a:p>
        </p:txBody>
      </p:sp>
    </p:spTree>
    <p:extLst>
      <p:ext uri="{BB962C8B-B14F-4D97-AF65-F5344CB8AC3E}">
        <p14:creationId xmlns:p14="http://schemas.microsoft.com/office/powerpoint/2010/main" val="534987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highlight>
                  <a:srgbClr val="FFFFFF"/>
                </a:highlight>
                <a:latin typeface="Söhne"/>
              </a:rPr>
              <a:t>Critical insights include the importance of </a:t>
            </a:r>
            <a:r>
              <a:rPr lang="en-US" b="0" i="0" dirty="0" err="1">
                <a:solidFill>
                  <a:srgbClr val="0D0D0D"/>
                </a:solidFill>
                <a:effectLst/>
                <a:highlight>
                  <a:srgbClr val="FFFFFF"/>
                </a:highlight>
                <a:latin typeface="Söhne"/>
              </a:rPr>
              <a:t>superhost</a:t>
            </a:r>
            <a:r>
              <a:rPr lang="en-US" b="0" i="0" dirty="0">
                <a:solidFill>
                  <a:srgbClr val="0D0D0D"/>
                </a:solidFill>
                <a:effectLst/>
                <a:highlight>
                  <a:srgbClr val="FFFFFF"/>
                </a:highlight>
                <a:latin typeface="Söhne"/>
              </a:rPr>
              <a:t> status, optimizing amenities, and targeting high-performing subregions like </a:t>
            </a:r>
            <a:r>
              <a:rPr lang="en-US" b="0" i="0" dirty="0" err="1">
                <a:solidFill>
                  <a:srgbClr val="0D0D0D"/>
                </a:solidFill>
                <a:effectLst/>
                <a:highlight>
                  <a:srgbClr val="FFFFFF"/>
                </a:highlight>
                <a:latin typeface="Söhne"/>
              </a:rPr>
              <a:t>Isole</a:t>
            </a:r>
            <a:r>
              <a:rPr lang="en-US" b="0" i="0" dirty="0">
                <a:solidFill>
                  <a:srgbClr val="0D0D0D"/>
                </a:solidFill>
                <a:effectLst/>
                <a:highlight>
                  <a:srgbClr val="FFFFFF"/>
                </a:highlight>
                <a:latin typeface="Söhne"/>
              </a:rPr>
              <a:t>. These strategies help Airbnb hosts and investors improve their listings and achieve better outcomes.</a:t>
            </a:r>
            <a:endParaRPr lang="en-US" dirty="0"/>
          </a:p>
        </p:txBody>
      </p:sp>
      <p:sp>
        <p:nvSpPr>
          <p:cNvPr id="4" name="Slide Number Placeholder 3"/>
          <p:cNvSpPr>
            <a:spLocks noGrp="1"/>
          </p:cNvSpPr>
          <p:nvPr>
            <p:ph type="sldNum" sz="quarter" idx="5"/>
          </p:nvPr>
        </p:nvSpPr>
        <p:spPr/>
        <p:txBody>
          <a:bodyPr/>
          <a:lstStyle/>
          <a:p>
            <a:fld id="{46A0025B-A830-4BF2-82C3-0B276A3B51E9}" type="slidenum">
              <a:rPr lang="en-US" smtClean="0"/>
              <a:t>8</a:t>
            </a:fld>
            <a:endParaRPr lang="en-US"/>
          </a:p>
        </p:txBody>
      </p:sp>
    </p:spTree>
    <p:extLst>
      <p:ext uri="{BB962C8B-B14F-4D97-AF65-F5344CB8AC3E}">
        <p14:creationId xmlns:p14="http://schemas.microsoft.com/office/powerpoint/2010/main" val="3876881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highlight>
                  <a:srgbClr val="FFFFFF"/>
                </a:highlight>
                <a:latin typeface="Söhne"/>
              </a:rPr>
              <a:t>The dashboard includes sections on location-based insights, subregion performance, descriptive statistics, a regression model, and key factors influencing ratings. Each section helps investors optimize their Airbnb listings.</a:t>
            </a:r>
            <a:endParaRPr lang="en-US" dirty="0"/>
          </a:p>
        </p:txBody>
      </p:sp>
      <p:sp>
        <p:nvSpPr>
          <p:cNvPr id="4" name="Slide Number Placeholder 3"/>
          <p:cNvSpPr>
            <a:spLocks noGrp="1"/>
          </p:cNvSpPr>
          <p:nvPr>
            <p:ph type="sldNum" sz="quarter" idx="5"/>
          </p:nvPr>
        </p:nvSpPr>
        <p:spPr/>
        <p:txBody>
          <a:bodyPr/>
          <a:lstStyle/>
          <a:p>
            <a:fld id="{46A0025B-A830-4BF2-82C3-0B276A3B51E9}" type="slidenum">
              <a:rPr lang="en-US" smtClean="0"/>
              <a:t>9</a:t>
            </a:fld>
            <a:endParaRPr lang="en-US"/>
          </a:p>
        </p:txBody>
      </p:sp>
    </p:spTree>
    <p:extLst>
      <p:ext uri="{BB962C8B-B14F-4D97-AF65-F5344CB8AC3E}">
        <p14:creationId xmlns:p14="http://schemas.microsoft.com/office/powerpoint/2010/main" val="5220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3849712" y="4041657"/>
            <a:ext cx="7610625" cy="2098047"/>
          </a:xfrm>
          <a:prstGeom prst="rect">
            <a:avLst/>
          </a:prstGeom>
        </p:spPr>
        <p:txBody>
          <a:bodyPr vert="horz"/>
          <a:lstStyle>
            <a:lvl1pPr algn="r">
              <a:lnSpc>
                <a:spcPct val="70000"/>
              </a:lnSpc>
              <a:defRPr sz="5867" b="0" i="0">
                <a:solidFill>
                  <a:srgbClr val="9E28B5"/>
                </a:solidFill>
                <a:latin typeface="AvenirNext LT Pro Heavy" panose="020B0903020202020204" pitchFamily="34" charset="0"/>
                <a:cs typeface="AvenirNext LT Pro Heavy" panose="020B0903020202020204" pitchFamily="34" charset="0"/>
              </a:defRPr>
            </a:lvl1pPr>
          </a:lstStyle>
          <a:p>
            <a:pPr>
              <a:lnSpc>
                <a:spcPct val="70000"/>
              </a:lnSpc>
            </a:pPr>
            <a:r>
              <a:rPr lang="en-US" sz="6000" cap="all" dirty="0">
                <a:latin typeface="Avenir Next Heavy"/>
              </a:rPr>
              <a:t>TITLE OF</a:t>
            </a:r>
            <a:br>
              <a:rPr lang="en-US" sz="6000" cap="all" dirty="0">
                <a:latin typeface="Avenir Next Heavy"/>
              </a:rPr>
            </a:br>
            <a:r>
              <a:rPr lang="en-US" sz="6000" cap="all" dirty="0">
                <a:latin typeface="Avenir Next Heavy"/>
              </a:rPr>
              <a:t>PRESENTATION</a:t>
            </a:r>
            <a:br>
              <a:rPr lang="en-US" sz="6000" cap="all" dirty="0">
                <a:latin typeface="Avenir Next Heavy"/>
              </a:rPr>
            </a:br>
            <a:r>
              <a:rPr lang="en-US" sz="6000" cap="all" dirty="0">
                <a:latin typeface="Avenir Next Heavy"/>
              </a:rPr>
              <a:t>GOES HERE</a:t>
            </a:r>
            <a:endParaRPr lang="en-US" sz="6000" cap="all" dirty="0">
              <a:solidFill>
                <a:srgbClr val="510C76"/>
              </a:solidFill>
              <a:latin typeface="Avenir Next Heavy"/>
            </a:endParaRPr>
          </a:p>
        </p:txBody>
      </p:sp>
    </p:spTree>
    <p:extLst>
      <p:ext uri="{BB962C8B-B14F-4D97-AF65-F5344CB8AC3E}">
        <p14:creationId xmlns:p14="http://schemas.microsoft.com/office/powerpoint/2010/main" val="2569283243"/>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AAC9D-083C-754B-9069-EEF0658904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8DBE20-FA0F-5F4E-A0B9-7020A188A15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A20A1-2132-1645-9C21-D4ABE9E27E37}"/>
              </a:ext>
            </a:extLst>
          </p:cNvPr>
          <p:cNvSpPr>
            <a:spLocks noGrp="1"/>
          </p:cNvSpPr>
          <p:nvPr>
            <p:ph type="dt" sz="half" idx="10"/>
          </p:nvPr>
        </p:nvSpPr>
        <p:spPr/>
        <p:txBody>
          <a:bodyPr/>
          <a:lstStyle/>
          <a:p>
            <a:fld id="{42B14811-03F9-1045-9BA6-948A3B42F6A3}" type="datetimeFigureOut">
              <a:rPr lang="en-US" smtClean="0"/>
              <a:t>4/8/2025</a:t>
            </a:fld>
            <a:endParaRPr lang="en-US"/>
          </a:p>
        </p:txBody>
      </p:sp>
      <p:sp>
        <p:nvSpPr>
          <p:cNvPr id="5" name="Footer Placeholder 4">
            <a:extLst>
              <a:ext uri="{FF2B5EF4-FFF2-40B4-BE49-F238E27FC236}">
                <a16:creationId xmlns:a16="http://schemas.microsoft.com/office/drawing/2014/main" id="{B939CDFB-471C-9C46-83D6-2620C16E03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4BF393-319A-494C-BE89-8C64B7633357}"/>
              </a:ext>
            </a:extLst>
          </p:cNvPr>
          <p:cNvSpPr>
            <a:spLocks noGrp="1"/>
          </p:cNvSpPr>
          <p:nvPr>
            <p:ph type="sldNum" sz="quarter" idx="12"/>
          </p:nvPr>
        </p:nvSpPr>
        <p:spPr/>
        <p:txBody>
          <a:bodyPr/>
          <a:lstStyle/>
          <a:p>
            <a:fld id="{3832F5AE-1CF3-2D4C-9E7E-A9BD46FED536}" type="slidenum">
              <a:rPr lang="en-US" smtClean="0"/>
              <a:t>‹#›</a:t>
            </a:fld>
            <a:endParaRPr lang="en-US"/>
          </a:p>
        </p:txBody>
      </p:sp>
    </p:spTree>
    <p:extLst>
      <p:ext uri="{BB962C8B-B14F-4D97-AF65-F5344CB8AC3E}">
        <p14:creationId xmlns:p14="http://schemas.microsoft.com/office/powerpoint/2010/main" val="1172807440"/>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5167"/>
            <a:ext cx="10972800" cy="1143000"/>
          </a:xfrm>
          <a:prstGeom prst="rect">
            <a:avLst/>
          </a:prstGeom>
        </p:spPr>
        <p:txBody>
          <a:bodyPr/>
          <a:lstStyle>
            <a:lvl1pPr algn="l">
              <a:defRPr sz="5067" b="0" i="0" baseline="0">
                <a:solidFill>
                  <a:srgbClr val="9E28B5"/>
                </a:solidFill>
                <a:latin typeface="AvenirNext LT Pro Heavy"/>
                <a:cs typeface="AvenirNext LT Pro Heavy"/>
              </a:defRPr>
            </a:lvl1pPr>
          </a:lstStyle>
          <a:p>
            <a:r>
              <a:rPr lang="en-US" dirty="0"/>
              <a:t>SLIDE TITLE</a:t>
            </a:r>
          </a:p>
        </p:txBody>
      </p:sp>
      <p:sp>
        <p:nvSpPr>
          <p:cNvPr id="3" name="Content Placeholder 2"/>
          <p:cNvSpPr>
            <a:spLocks noGrp="1"/>
          </p:cNvSpPr>
          <p:nvPr>
            <p:ph idx="1"/>
          </p:nvPr>
        </p:nvSpPr>
        <p:spPr>
          <a:xfrm>
            <a:off x="609600" y="1600201"/>
            <a:ext cx="10972800" cy="4525433"/>
          </a:xfrm>
          <a:prstGeom prst="rect">
            <a:avLst/>
          </a:prstGeom>
        </p:spPr>
        <p:txBody>
          <a:bodyPr/>
          <a:lstStyle>
            <a:lvl1pPr>
              <a:defRPr>
                <a:solidFill>
                  <a:schemeClr val="tx1">
                    <a:lumMod val="75000"/>
                    <a:lumOff val="25000"/>
                  </a:schemeClr>
                </a:solidFill>
                <a:latin typeface="New Aster LT Std"/>
                <a:cs typeface="New Aster LT Std"/>
              </a:defRPr>
            </a:lvl1pPr>
            <a:lvl2pPr>
              <a:defRPr>
                <a:solidFill>
                  <a:schemeClr val="tx1">
                    <a:lumMod val="75000"/>
                    <a:lumOff val="25000"/>
                  </a:schemeClr>
                </a:solidFill>
                <a:latin typeface="New Aster LT Std"/>
                <a:cs typeface="New Aster LT Std"/>
              </a:defRPr>
            </a:lvl2pPr>
            <a:lvl3pPr>
              <a:defRPr>
                <a:solidFill>
                  <a:schemeClr val="tx1">
                    <a:lumMod val="75000"/>
                    <a:lumOff val="25000"/>
                  </a:schemeClr>
                </a:solidFill>
                <a:latin typeface="New Aster LT Std"/>
                <a:cs typeface="New Aster LT Std"/>
              </a:defRPr>
            </a:lvl3pPr>
            <a:lvl4pPr>
              <a:defRPr>
                <a:solidFill>
                  <a:schemeClr val="tx1">
                    <a:lumMod val="75000"/>
                    <a:lumOff val="25000"/>
                  </a:schemeClr>
                </a:solidFill>
                <a:latin typeface="New Aster LT Std"/>
                <a:cs typeface="New Aster LT Std"/>
              </a:defRPr>
            </a:lvl4pPr>
            <a:lvl5pPr>
              <a:defRPr>
                <a:solidFill>
                  <a:schemeClr val="tx1">
                    <a:lumMod val="75000"/>
                    <a:lumOff val="25000"/>
                  </a:schemeClr>
                </a:solidFill>
                <a:latin typeface="New Aster LT Std"/>
                <a:cs typeface="New Aster LT St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1521714"/>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3.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descr="NoText-1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56369111"/>
      </p:ext>
    </p:extLst>
  </p:cSld>
  <p:clrMap bg1="lt1" tx1="dk1" bg2="lt2" tx2="dk2" accent1="accent1" accent2="accent2" accent3="accent3" accent4="accent4" accent5="accent5" accent6="accent6" hlink="hlink" folHlink="folHlink"/>
  <p:sldLayoutIdLst>
    <p:sldLayoutId id="2147483661" r:id="rId1"/>
    <p:sldLayoutId id="2147483662" r:id="rId2"/>
  </p:sldLayoutIdLst>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descr="NoText-1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4"/>
          <a:stretch>
            <a:fillRect/>
          </a:stretch>
        </p:blipFill>
        <p:spPr>
          <a:xfrm>
            <a:off x="8269900" y="258119"/>
            <a:ext cx="3682987" cy="3226761"/>
          </a:xfrm>
          <a:prstGeom prst="rect">
            <a:avLst/>
          </a:prstGeom>
        </p:spPr>
      </p:pic>
    </p:spTree>
    <p:extLst>
      <p:ext uri="{BB962C8B-B14F-4D97-AF65-F5344CB8AC3E}">
        <p14:creationId xmlns:p14="http://schemas.microsoft.com/office/powerpoint/2010/main" val="2311024380"/>
      </p:ext>
    </p:extLst>
  </p:cSld>
  <p:clrMap bg1="lt1" tx1="dk1" bg2="lt2" tx2="dk2" accent1="accent1" accent2="accent2" accent3="accent3" accent4="accent4" accent5="accent5" accent6="accent6" hlink="hlink" folHlink="folHlink"/>
  <p:sldLayoutIdLst>
    <p:sldLayoutId id="2147483668" r:id="rId1"/>
  </p:sldLayoutIdLst>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6.gif"/><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1.jpg"/></Relationships>
</file>

<file path=ppt/slides/_rels/slide1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1.emf"/><Relationship Id="rId7"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package" Target="../embeddings/Microsoft_Excel_Binary_Worksheet.xlsb"/><Relationship Id="rId5" Type="http://schemas.openxmlformats.org/officeDocument/2006/relationships/image" Target="../media/image23.emf"/><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7.em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ed and white logo&#10;&#10;Description automatically generated">
            <a:extLst>
              <a:ext uri="{FF2B5EF4-FFF2-40B4-BE49-F238E27FC236}">
                <a16:creationId xmlns:a16="http://schemas.microsoft.com/office/drawing/2014/main" id="{1A3C7520-6BA3-6A4C-D1B9-8E1EB9340978}"/>
              </a:ext>
            </a:extLst>
          </p:cNvPr>
          <p:cNvPicPr>
            <a:picLocks noChangeAspect="1"/>
          </p:cNvPicPr>
          <p:nvPr/>
        </p:nvPicPr>
        <p:blipFill>
          <a:blip r:embed="rId3"/>
          <a:stretch>
            <a:fillRect/>
          </a:stretch>
        </p:blipFill>
        <p:spPr>
          <a:xfrm>
            <a:off x="1440063" y="4476423"/>
            <a:ext cx="2400807" cy="886662"/>
          </a:xfrm>
          <a:prstGeom prst="rect">
            <a:avLst/>
          </a:prstGeom>
        </p:spPr>
      </p:pic>
      <p:pic>
        <p:nvPicPr>
          <p:cNvPr id="4" name="Content Placeholder 3" descr="A gondola on the water under Rialto Bridge">
            <a:extLst>
              <a:ext uri="{FF2B5EF4-FFF2-40B4-BE49-F238E27FC236}">
                <a16:creationId xmlns:a16="http://schemas.microsoft.com/office/drawing/2014/main" id="{E19BFA7B-2F73-F50C-BC3F-EA7E45E6D5AF}"/>
              </a:ext>
              <a:ext uri="{C183D7F6-B498-43B3-948B-1728B52AA6E4}">
                <adec:decorative xmlns:adec="http://schemas.microsoft.com/office/drawing/2017/decorative" val="0"/>
              </a:ext>
            </a:extLst>
          </p:cNvPr>
          <p:cNvPicPr>
            <a:picLocks noGrp="1" noChangeAspect="1"/>
          </p:cNvPicPr>
          <p:nvPr>
            <p:ph idx="1"/>
          </p:nvPr>
        </p:nvPicPr>
        <p:blipFill>
          <a:blip r:embed="rId4"/>
          <a:stretch>
            <a:fillRect/>
          </a:stretch>
        </p:blipFill>
        <p:spPr>
          <a:xfrm>
            <a:off x="769737" y="50753"/>
            <a:ext cx="9982200" cy="6021172"/>
          </a:xfrm>
        </p:spPr>
      </p:pic>
      <p:sp>
        <p:nvSpPr>
          <p:cNvPr id="8" name="Title 7">
            <a:extLst>
              <a:ext uri="{FF2B5EF4-FFF2-40B4-BE49-F238E27FC236}">
                <a16:creationId xmlns:a16="http://schemas.microsoft.com/office/drawing/2014/main" id="{D4CCE871-9847-A549-ACE6-7A91B61EBB8E}"/>
              </a:ext>
            </a:extLst>
          </p:cNvPr>
          <p:cNvSpPr>
            <a:spLocks noGrp="1"/>
          </p:cNvSpPr>
          <p:nvPr>
            <p:ph type="title"/>
          </p:nvPr>
        </p:nvSpPr>
        <p:spPr>
          <a:xfrm>
            <a:off x="769737" y="343711"/>
            <a:ext cx="10972800" cy="1143000"/>
          </a:xfrm>
        </p:spPr>
        <p:txBody>
          <a:bodyPr/>
          <a:lstStyle/>
          <a:p>
            <a:r>
              <a:rPr lang="en-US" sz="4000" dirty="0"/>
              <a:t>Unlocking Venice's Airbnb Potential: Insights for Real Estate Investors   </a:t>
            </a:r>
          </a:p>
        </p:txBody>
      </p:sp>
      <p:sp>
        <p:nvSpPr>
          <p:cNvPr id="2" name="TextBox 1">
            <a:extLst>
              <a:ext uri="{FF2B5EF4-FFF2-40B4-BE49-F238E27FC236}">
                <a16:creationId xmlns:a16="http://schemas.microsoft.com/office/drawing/2014/main" id="{C7C70DA6-3A4C-310B-DD60-0F6D45D4A180}"/>
              </a:ext>
            </a:extLst>
          </p:cNvPr>
          <p:cNvSpPr txBox="1"/>
          <p:nvPr/>
        </p:nvSpPr>
        <p:spPr>
          <a:xfrm>
            <a:off x="8770738" y="5619187"/>
            <a:ext cx="1981199" cy="369332"/>
          </a:xfrm>
          <a:prstGeom prst="rect">
            <a:avLst/>
          </a:prstGeom>
          <a:noFill/>
        </p:spPr>
        <p:txBody>
          <a:bodyPr wrap="square" rtlCol="0">
            <a:spAutoFit/>
          </a:bodyPr>
          <a:lstStyle/>
          <a:p>
            <a:r>
              <a:rPr lang="en-US" b="1" dirty="0">
                <a:solidFill>
                  <a:schemeClr val="accent4">
                    <a:lumMod val="40000"/>
                    <a:lumOff val="60000"/>
                  </a:schemeClr>
                </a:solidFill>
                <a:latin typeface="AvenirNext LT Pro Heavy"/>
              </a:rPr>
              <a:t>Essenam Komlanvi</a:t>
            </a:r>
          </a:p>
        </p:txBody>
      </p:sp>
      <p:pic>
        <p:nvPicPr>
          <p:cNvPr id="10" name="Picture 9" descr="A red background with white text and symbols&#10;&#10;Description automatically generated">
            <a:extLst>
              <a:ext uri="{FF2B5EF4-FFF2-40B4-BE49-F238E27FC236}">
                <a16:creationId xmlns:a16="http://schemas.microsoft.com/office/drawing/2014/main" id="{35363E58-DA1B-E435-8DF3-6C195291C64F}"/>
              </a:ext>
            </a:extLst>
          </p:cNvPr>
          <p:cNvPicPr>
            <a:picLocks noChangeAspect="1"/>
          </p:cNvPicPr>
          <p:nvPr/>
        </p:nvPicPr>
        <p:blipFill>
          <a:blip r:embed="rId5"/>
          <a:stretch>
            <a:fillRect/>
          </a:stretch>
        </p:blipFill>
        <p:spPr>
          <a:xfrm>
            <a:off x="769737" y="5363084"/>
            <a:ext cx="1194022" cy="671637"/>
          </a:xfrm>
          <a:prstGeom prst="rect">
            <a:avLst/>
          </a:prstGeom>
        </p:spPr>
      </p:pic>
    </p:spTree>
    <p:extLst>
      <p:ext uri="{BB962C8B-B14F-4D97-AF65-F5344CB8AC3E}">
        <p14:creationId xmlns:p14="http://schemas.microsoft.com/office/powerpoint/2010/main" val="2633287734"/>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CCE871-9847-A549-ACE6-7A91B61EBB8E}"/>
              </a:ext>
            </a:extLst>
          </p:cNvPr>
          <p:cNvSpPr>
            <a:spLocks noGrp="1"/>
          </p:cNvSpPr>
          <p:nvPr>
            <p:ph type="title"/>
          </p:nvPr>
        </p:nvSpPr>
        <p:spPr/>
        <p:txBody>
          <a:bodyPr/>
          <a:lstStyle/>
          <a:p>
            <a:r>
              <a:rPr lang="en-US" dirty="0"/>
              <a:t>Scenario illustration 1</a:t>
            </a:r>
          </a:p>
        </p:txBody>
      </p:sp>
      <p:pic>
        <p:nvPicPr>
          <p:cNvPr id="27" name="Content Placeholder 26">
            <a:extLst>
              <a:ext uri="{FF2B5EF4-FFF2-40B4-BE49-F238E27FC236}">
                <a16:creationId xmlns:a16="http://schemas.microsoft.com/office/drawing/2014/main" id="{5BF663C2-741B-A4B0-7A01-CF398F3D58F9}"/>
              </a:ext>
            </a:extLst>
          </p:cNvPr>
          <p:cNvPicPr>
            <a:picLocks noGrp="1" noChangeAspect="1"/>
          </p:cNvPicPr>
          <p:nvPr>
            <p:ph idx="1"/>
          </p:nvPr>
        </p:nvPicPr>
        <p:blipFill>
          <a:blip r:embed="rId3"/>
          <a:stretch>
            <a:fillRect/>
          </a:stretch>
        </p:blipFill>
        <p:spPr>
          <a:xfrm>
            <a:off x="1957015" y="1600200"/>
            <a:ext cx="8277969" cy="4525963"/>
          </a:xfrm>
        </p:spPr>
      </p:pic>
      <p:sp>
        <p:nvSpPr>
          <p:cNvPr id="28" name="Oval 27">
            <a:extLst>
              <a:ext uri="{FF2B5EF4-FFF2-40B4-BE49-F238E27FC236}">
                <a16:creationId xmlns:a16="http://schemas.microsoft.com/office/drawing/2014/main" id="{25018DA1-FC60-9B33-D606-C7124742F5EE}"/>
              </a:ext>
            </a:extLst>
          </p:cNvPr>
          <p:cNvSpPr/>
          <p:nvPr/>
        </p:nvSpPr>
        <p:spPr>
          <a:xfrm>
            <a:off x="2247900" y="2295525"/>
            <a:ext cx="971550" cy="295275"/>
          </a:xfrm>
          <a:prstGeom prst="ellipse">
            <a:avLst/>
          </a:prstGeom>
          <a:noFill/>
          <a:ln>
            <a:solidFill>
              <a:srgbClr val="FF5A5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639343-7A69-342C-E374-613000AE1B67}"/>
              </a:ext>
            </a:extLst>
          </p:cNvPr>
          <p:cNvSpPr/>
          <p:nvPr/>
        </p:nvSpPr>
        <p:spPr>
          <a:xfrm>
            <a:off x="2114550" y="2762250"/>
            <a:ext cx="2219325" cy="1714500"/>
          </a:xfrm>
          <a:prstGeom prst="rect">
            <a:avLst/>
          </a:prstGeom>
          <a:noFill/>
          <a:ln>
            <a:solidFill>
              <a:srgbClr val="FF5A5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830B34C2-95CB-B814-1607-0996B899A7D1}"/>
              </a:ext>
            </a:extLst>
          </p:cNvPr>
          <p:cNvPicPr>
            <a:picLocks noChangeAspect="1"/>
          </p:cNvPicPr>
          <p:nvPr/>
        </p:nvPicPr>
        <p:blipFill>
          <a:blip r:embed="rId4"/>
          <a:stretch>
            <a:fillRect/>
          </a:stretch>
        </p:blipFill>
        <p:spPr>
          <a:xfrm>
            <a:off x="7254340" y="2090152"/>
            <a:ext cx="2823110" cy="2548523"/>
          </a:xfrm>
          <a:prstGeom prst="rect">
            <a:avLst/>
          </a:prstGeom>
        </p:spPr>
      </p:pic>
    </p:spTree>
    <p:extLst>
      <p:ext uri="{BB962C8B-B14F-4D97-AF65-F5344CB8AC3E}">
        <p14:creationId xmlns:p14="http://schemas.microsoft.com/office/powerpoint/2010/main" val="416674313"/>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CCE871-9847-A549-ACE6-7A91B61EBB8E}"/>
              </a:ext>
            </a:extLst>
          </p:cNvPr>
          <p:cNvSpPr>
            <a:spLocks noGrp="1"/>
          </p:cNvSpPr>
          <p:nvPr>
            <p:ph type="title"/>
          </p:nvPr>
        </p:nvSpPr>
        <p:spPr/>
        <p:txBody>
          <a:bodyPr/>
          <a:lstStyle/>
          <a:p>
            <a:r>
              <a:rPr lang="en-US" dirty="0"/>
              <a:t>Scenario illustration 2</a:t>
            </a:r>
          </a:p>
        </p:txBody>
      </p:sp>
      <p:pic>
        <p:nvPicPr>
          <p:cNvPr id="2" name="Content Placeholder 1" descr="A screenshot of a survey&#10;&#10;Description automatically generated">
            <a:extLst>
              <a:ext uri="{FF2B5EF4-FFF2-40B4-BE49-F238E27FC236}">
                <a16:creationId xmlns:a16="http://schemas.microsoft.com/office/drawing/2014/main" id="{29823377-0C50-A86C-B7CF-DD0FCF73A44D}"/>
              </a:ext>
            </a:extLst>
          </p:cNvPr>
          <p:cNvPicPr>
            <a:picLocks noGrp="1" noChangeAspect="1"/>
          </p:cNvPicPr>
          <p:nvPr>
            <p:ph idx="1"/>
          </p:nvPr>
        </p:nvPicPr>
        <p:blipFill>
          <a:blip r:embed="rId3"/>
          <a:stretch>
            <a:fillRect/>
          </a:stretch>
        </p:blipFill>
        <p:spPr>
          <a:xfrm>
            <a:off x="257743" y="1235129"/>
            <a:ext cx="2580707" cy="4184596"/>
          </a:xfrm>
          <a:prstGeom prst="rect">
            <a:avLst/>
          </a:prstGeom>
        </p:spPr>
      </p:pic>
      <p:pic>
        <p:nvPicPr>
          <p:cNvPr id="3" name="Picture 2" descr="A screenshot of a screen&#10;&#10;Description automatically generated">
            <a:extLst>
              <a:ext uri="{FF2B5EF4-FFF2-40B4-BE49-F238E27FC236}">
                <a16:creationId xmlns:a16="http://schemas.microsoft.com/office/drawing/2014/main" id="{1E604EE1-C74E-CD6A-0B8D-04D767AF87C5}"/>
              </a:ext>
            </a:extLst>
          </p:cNvPr>
          <p:cNvPicPr>
            <a:picLocks noChangeAspect="1"/>
          </p:cNvPicPr>
          <p:nvPr/>
        </p:nvPicPr>
        <p:blipFill>
          <a:blip r:embed="rId4"/>
          <a:stretch>
            <a:fillRect/>
          </a:stretch>
        </p:blipFill>
        <p:spPr>
          <a:xfrm>
            <a:off x="2889217" y="1243597"/>
            <a:ext cx="2426970" cy="4184596"/>
          </a:xfrm>
          <a:prstGeom prst="rect">
            <a:avLst/>
          </a:prstGeom>
        </p:spPr>
      </p:pic>
      <p:pic>
        <p:nvPicPr>
          <p:cNvPr id="4" name="Picture 3" descr="A screenshot of a graph&#10;&#10;Description automatically generated">
            <a:extLst>
              <a:ext uri="{FF2B5EF4-FFF2-40B4-BE49-F238E27FC236}">
                <a16:creationId xmlns:a16="http://schemas.microsoft.com/office/drawing/2014/main" id="{1F6C1DFB-1893-8862-7F23-61A38C7BA400}"/>
              </a:ext>
            </a:extLst>
          </p:cNvPr>
          <p:cNvPicPr>
            <a:picLocks noChangeAspect="1"/>
          </p:cNvPicPr>
          <p:nvPr/>
        </p:nvPicPr>
        <p:blipFill>
          <a:blip r:embed="rId5"/>
          <a:stretch>
            <a:fillRect/>
          </a:stretch>
        </p:blipFill>
        <p:spPr>
          <a:xfrm>
            <a:off x="5626469" y="1243596"/>
            <a:ext cx="2498692" cy="4176129"/>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36C79D59-6AFC-52D0-FDBF-F4FCE4FA1D3E}"/>
              </a:ext>
            </a:extLst>
          </p:cNvPr>
          <p:cNvPicPr>
            <a:picLocks noChangeAspect="1"/>
          </p:cNvPicPr>
          <p:nvPr/>
        </p:nvPicPr>
        <p:blipFill>
          <a:blip r:embed="rId6"/>
          <a:stretch>
            <a:fillRect/>
          </a:stretch>
        </p:blipFill>
        <p:spPr>
          <a:xfrm>
            <a:off x="8435443" y="1235129"/>
            <a:ext cx="3019993" cy="4176129"/>
          </a:xfrm>
          <a:prstGeom prst="rect">
            <a:avLst/>
          </a:prstGeom>
        </p:spPr>
      </p:pic>
      <p:sp>
        <p:nvSpPr>
          <p:cNvPr id="6" name="Oval 5">
            <a:extLst>
              <a:ext uri="{FF2B5EF4-FFF2-40B4-BE49-F238E27FC236}">
                <a16:creationId xmlns:a16="http://schemas.microsoft.com/office/drawing/2014/main" id="{E9BD3EF3-0582-0F63-7061-F76B2AF349D6}"/>
              </a:ext>
            </a:extLst>
          </p:cNvPr>
          <p:cNvSpPr/>
          <p:nvPr/>
        </p:nvSpPr>
        <p:spPr>
          <a:xfrm>
            <a:off x="2085978" y="2276474"/>
            <a:ext cx="676275" cy="542925"/>
          </a:xfrm>
          <a:prstGeom prst="ellipse">
            <a:avLst/>
          </a:prstGeom>
          <a:noFill/>
          <a:ln>
            <a:solidFill>
              <a:srgbClr val="00A6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1094363"/>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CCE871-9847-A549-ACE6-7A91B61EBB8E}"/>
              </a:ext>
            </a:extLst>
          </p:cNvPr>
          <p:cNvSpPr>
            <a:spLocks noGrp="1"/>
          </p:cNvSpPr>
          <p:nvPr>
            <p:ph type="title"/>
          </p:nvPr>
        </p:nvSpPr>
        <p:spPr/>
        <p:txBody>
          <a:bodyPr/>
          <a:lstStyle/>
          <a:p>
            <a:r>
              <a:rPr lang="en-US" dirty="0"/>
              <a:t>Scenario Illustration 3</a:t>
            </a:r>
          </a:p>
        </p:txBody>
      </p:sp>
      <p:pic>
        <p:nvPicPr>
          <p:cNvPr id="2" name="Content Placeholder 1">
            <a:extLst>
              <a:ext uri="{FF2B5EF4-FFF2-40B4-BE49-F238E27FC236}">
                <a16:creationId xmlns:a16="http://schemas.microsoft.com/office/drawing/2014/main" id="{1209C07E-E576-C961-B96A-8A68B9D86318}"/>
              </a:ext>
            </a:extLst>
          </p:cNvPr>
          <p:cNvPicPr>
            <a:picLocks noGrp="1" noChangeAspect="1"/>
          </p:cNvPicPr>
          <p:nvPr>
            <p:ph idx="1"/>
          </p:nvPr>
        </p:nvPicPr>
        <p:blipFill>
          <a:blip r:embed="rId3"/>
          <a:stretch>
            <a:fillRect/>
          </a:stretch>
        </p:blipFill>
        <p:spPr>
          <a:xfrm>
            <a:off x="1337530" y="1847851"/>
            <a:ext cx="3706689" cy="3015162"/>
          </a:xfrm>
          <a:prstGeom prst="rect">
            <a:avLst/>
          </a:prstGeom>
        </p:spPr>
      </p:pic>
      <p:pic>
        <p:nvPicPr>
          <p:cNvPr id="3" name="Picture 2">
            <a:extLst>
              <a:ext uri="{FF2B5EF4-FFF2-40B4-BE49-F238E27FC236}">
                <a16:creationId xmlns:a16="http://schemas.microsoft.com/office/drawing/2014/main" id="{4BF5FDD2-EF56-DBBF-0327-CFC28DFFD544}"/>
              </a:ext>
            </a:extLst>
          </p:cNvPr>
          <p:cNvPicPr>
            <a:picLocks noChangeAspect="1"/>
          </p:cNvPicPr>
          <p:nvPr/>
        </p:nvPicPr>
        <p:blipFill>
          <a:blip r:embed="rId4"/>
          <a:stretch>
            <a:fillRect/>
          </a:stretch>
        </p:blipFill>
        <p:spPr>
          <a:xfrm>
            <a:off x="6173182" y="1847851"/>
            <a:ext cx="3712786" cy="3015161"/>
          </a:xfrm>
          <a:prstGeom prst="rect">
            <a:avLst/>
          </a:prstGeom>
        </p:spPr>
      </p:pic>
    </p:spTree>
    <p:extLst>
      <p:ext uri="{BB962C8B-B14F-4D97-AF65-F5344CB8AC3E}">
        <p14:creationId xmlns:p14="http://schemas.microsoft.com/office/powerpoint/2010/main" val="2887814288"/>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C46DD-F1D3-D90E-C728-164CEE237CAD}"/>
              </a:ext>
            </a:extLst>
          </p:cNvPr>
          <p:cNvSpPr>
            <a:spLocks noGrp="1"/>
          </p:cNvSpPr>
          <p:nvPr>
            <p:ph type="title"/>
          </p:nvPr>
        </p:nvSpPr>
        <p:spPr/>
        <p:txBody>
          <a:bodyPr/>
          <a:lstStyle/>
          <a:p>
            <a:r>
              <a:rPr lang="en-US" dirty="0"/>
              <a:t>Challenges, Limitations, and Future Work</a:t>
            </a:r>
          </a:p>
        </p:txBody>
      </p:sp>
      <p:pic>
        <p:nvPicPr>
          <p:cNvPr id="13" name="Picture 12">
            <a:extLst>
              <a:ext uri="{FF2B5EF4-FFF2-40B4-BE49-F238E27FC236}">
                <a16:creationId xmlns:a16="http://schemas.microsoft.com/office/drawing/2014/main" id="{B48901D2-ECA2-13DB-5591-2CE90F4F1DBF}"/>
              </a:ext>
            </a:extLst>
          </p:cNvPr>
          <p:cNvPicPr>
            <a:picLocks noChangeAspect="1"/>
          </p:cNvPicPr>
          <p:nvPr/>
        </p:nvPicPr>
        <p:blipFill>
          <a:blip r:embed="rId3"/>
          <a:stretch>
            <a:fillRect/>
          </a:stretch>
        </p:blipFill>
        <p:spPr>
          <a:xfrm>
            <a:off x="819150" y="1226169"/>
            <a:ext cx="4638675" cy="2636748"/>
          </a:xfrm>
          <a:prstGeom prst="rect">
            <a:avLst/>
          </a:prstGeom>
        </p:spPr>
      </p:pic>
      <p:pic>
        <p:nvPicPr>
          <p:cNvPr id="3" name="Content Placeholder 4" descr="A person using a touch screen device&#10;&#10;Description automatically generated">
            <a:extLst>
              <a:ext uri="{FF2B5EF4-FFF2-40B4-BE49-F238E27FC236}">
                <a16:creationId xmlns:a16="http://schemas.microsoft.com/office/drawing/2014/main" id="{5C655E31-AE82-D011-796B-32555CDDF554}"/>
              </a:ext>
            </a:extLst>
          </p:cNvPr>
          <p:cNvPicPr>
            <a:picLocks noChangeAspect="1"/>
          </p:cNvPicPr>
          <p:nvPr/>
        </p:nvPicPr>
        <p:blipFill>
          <a:blip r:embed="rId4"/>
          <a:stretch>
            <a:fillRect/>
          </a:stretch>
        </p:blipFill>
        <p:spPr>
          <a:xfrm>
            <a:off x="1597877" y="3862917"/>
            <a:ext cx="3576290" cy="2596447"/>
          </a:xfrm>
          <a:prstGeom prst="rect">
            <a:avLst/>
          </a:prstGeom>
        </p:spPr>
      </p:pic>
      <p:sp>
        <p:nvSpPr>
          <p:cNvPr id="6" name="TextBox 5">
            <a:extLst>
              <a:ext uri="{FF2B5EF4-FFF2-40B4-BE49-F238E27FC236}">
                <a16:creationId xmlns:a16="http://schemas.microsoft.com/office/drawing/2014/main" id="{06520627-DD39-E9E0-0082-17CE5B2B1ADF}"/>
              </a:ext>
            </a:extLst>
          </p:cNvPr>
          <p:cNvSpPr txBox="1"/>
          <p:nvPr/>
        </p:nvSpPr>
        <p:spPr>
          <a:xfrm>
            <a:off x="6266985" y="3695171"/>
            <a:ext cx="6099716" cy="1938992"/>
          </a:xfrm>
          <a:prstGeom prst="rect">
            <a:avLst/>
          </a:prstGeom>
          <a:noFill/>
        </p:spPr>
        <p:txBody>
          <a:bodyPr wrap="square">
            <a:spAutoFit/>
          </a:bodyPr>
          <a:lstStyle/>
          <a:p>
            <a:pPr marL="285750" indent="-285750">
              <a:buFont typeface="Wingdings" panose="05000000000000000000" pitchFamily="2" charset="2"/>
              <a:buChar char="v"/>
            </a:pPr>
            <a:r>
              <a:rPr lang="en-US" sz="2400" dirty="0"/>
              <a:t>Longitudinal Studies</a:t>
            </a:r>
          </a:p>
          <a:p>
            <a:endParaRPr lang="en-US" sz="2400" dirty="0"/>
          </a:p>
          <a:p>
            <a:pPr marL="285750" indent="-285750">
              <a:buFont typeface="Wingdings" panose="05000000000000000000" pitchFamily="2" charset="2"/>
              <a:buChar char="v"/>
            </a:pPr>
            <a:r>
              <a:rPr lang="en-US" sz="2400" dirty="0"/>
              <a:t>Comparative Analysis</a:t>
            </a:r>
          </a:p>
          <a:p>
            <a:endParaRPr lang="en-US" sz="2400" dirty="0"/>
          </a:p>
          <a:p>
            <a:pPr marL="285750" indent="-285750">
              <a:buFont typeface="Wingdings" panose="05000000000000000000" pitchFamily="2" charset="2"/>
              <a:buChar char="v"/>
            </a:pPr>
            <a:r>
              <a:rPr lang="en-US" sz="2400" dirty="0"/>
              <a:t>Advanced Predictive Models</a:t>
            </a:r>
          </a:p>
        </p:txBody>
      </p:sp>
      <p:sp>
        <p:nvSpPr>
          <p:cNvPr id="7" name="TextBox 6">
            <a:extLst>
              <a:ext uri="{FF2B5EF4-FFF2-40B4-BE49-F238E27FC236}">
                <a16:creationId xmlns:a16="http://schemas.microsoft.com/office/drawing/2014/main" id="{98BA937D-930D-3DD1-FBD7-5D94F83F8682}"/>
              </a:ext>
            </a:extLst>
          </p:cNvPr>
          <p:cNvSpPr txBox="1"/>
          <p:nvPr/>
        </p:nvSpPr>
        <p:spPr>
          <a:xfrm>
            <a:off x="6200775" y="1223837"/>
            <a:ext cx="4638675" cy="2308324"/>
          </a:xfrm>
          <a:prstGeom prst="rect">
            <a:avLst/>
          </a:prstGeom>
          <a:noFill/>
        </p:spPr>
        <p:txBody>
          <a:bodyPr wrap="square" rtlCol="0">
            <a:spAutoFit/>
          </a:bodyPr>
          <a:lstStyle/>
          <a:p>
            <a:pPr>
              <a:buFont typeface="Wingdings" panose="05000000000000000000" pitchFamily="2" charset="2"/>
              <a:buChar char="v"/>
            </a:pPr>
            <a:r>
              <a:rPr lang="en-US" sz="2400" dirty="0">
                <a:effectLst/>
                <a:latin typeface="+mn-lt"/>
                <a:ea typeface="Calibri" panose="020F0502020204030204" pitchFamily="34" charset="0"/>
                <a:cs typeface="Times New Roman" panose="02020603050405020304" pitchFamily="18" charset="0"/>
              </a:rPr>
              <a:t>Data Limitations</a:t>
            </a:r>
          </a:p>
          <a:p>
            <a:pPr marL="0" indent="0">
              <a:buNone/>
            </a:pPr>
            <a:endParaRPr lang="en-US" sz="2400" dirty="0">
              <a:effectLst/>
              <a:latin typeface="+mn-lt"/>
              <a:ea typeface="Calibri" panose="020F0502020204030204" pitchFamily="34" charset="0"/>
              <a:cs typeface="Times New Roman" panose="02020603050405020304" pitchFamily="18" charset="0"/>
            </a:endParaRPr>
          </a:p>
          <a:p>
            <a:pPr>
              <a:buFont typeface="Wingdings" panose="05000000000000000000" pitchFamily="2" charset="2"/>
              <a:buChar char="v"/>
            </a:pPr>
            <a:r>
              <a:rPr lang="en-US" sz="2400" dirty="0">
                <a:effectLst/>
                <a:latin typeface="+mn-lt"/>
                <a:ea typeface="Calibri" panose="020F0502020204030204" pitchFamily="34" charset="0"/>
                <a:cs typeface="Times New Roman" panose="02020603050405020304" pitchFamily="18" charset="0"/>
              </a:rPr>
              <a:t>Geographic Focus</a:t>
            </a:r>
          </a:p>
          <a:p>
            <a:pPr marL="0" indent="0">
              <a:buNone/>
            </a:pPr>
            <a:endParaRPr lang="en-US" sz="2400" dirty="0">
              <a:latin typeface="+mn-lt"/>
              <a:ea typeface="Calibri" panose="020F0502020204030204" pitchFamily="34" charset="0"/>
              <a:cs typeface="Times New Roman" panose="02020603050405020304" pitchFamily="18" charset="0"/>
            </a:endParaRPr>
          </a:p>
          <a:p>
            <a:pPr>
              <a:buFont typeface="Wingdings" panose="05000000000000000000" pitchFamily="2" charset="2"/>
              <a:buChar char="v"/>
            </a:pPr>
            <a:r>
              <a:rPr lang="en-US" sz="2400" dirty="0">
                <a:effectLst/>
                <a:latin typeface="+mn-lt"/>
                <a:ea typeface="Calibri" panose="020F0502020204030204" pitchFamily="34" charset="0"/>
                <a:cs typeface="Times New Roman" panose="02020603050405020304" pitchFamily="18" charset="0"/>
              </a:rPr>
              <a:t>Temporal Scope</a:t>
            </a:r>
            <a:endParaRPr lang="en-US" sz="2400" dirty="0">
              <a:latin typeface="+mn-lt"/>
            </a:endParaRPr>
          </a:p>
          <a:p>
            <a:endParaRPr lang="en-US" sz="2400" dirty="0"/>
          </a:p>
        </p:txBody>
      </p:sp>
      <p:sp>
        <p:nvSpPr>
          <p:cNvPr id="8" name="Rectangle 7">
            <a:extLst>
              <a:ext uri="{FF2B5EF4-FFF2-40B4-BE49-F238E27FC236}">
                <a16:creationId xmlns:a16="http://schemas.microsoft.com/office/drawing/2014/main" id="{AB56BF6F-67CA-0CDC-22DC-616DD863F8CD}"/>
              </a:ext>
            </a:extLst>
          </p:cNvPr>
          <p:cNvSpPr/>
          <p:nvPr/>
        </p:nvSpPr>
        <p:spPr>
          <a:xfrm>
            <a:off x="6200775" y="1223837"/>
            <a:ext cx="4638675" cy="220516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FC5E40C7-FD4C-FD19-A055-CC1C0A57B9BB}"/>
              </a:ext>
            </a:extLst>
          </p:cNvPr>
          <p:cNvSpPr/>
          <p:nvPr/>
        </p:nvSpPr>
        <p:spPr>
          <a:xfrm>
            <a:off x="6266985" y="3592010"/>
            <a:ext cx="4572465" cy="2042153"/>
          </a:xfrm>
          <a:prstGeom prst="round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95971"/>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C5118-A6E4-A9F4-4C3B-BFA809DEFCCE}"/>
              </a:ext>
            </a:extLst>
          </p:cNvPr>
          <p:cNvSpPr>
            <a:spLocks noGrp="1"/>
          </p:cNvSpPr>
          <p:nvPr>
            <p:ph type="title"/>
          </p:nvPr>
        </p:nvSpPr>
        <p:spPr/>
        <p:txBody>
          <a:bodyPr/>
          <a:lstStyle/>
          <a:p>
            <a:r>
              <a:rPr lang="en-US" dirty="0"/>
              <a:t>Conclusion and Recommendations</a:t>
            </a:r>
          </a:p>
        </p:txBody>
      </p:sp>
      <p:sp>
        <p:nvSpPr>
          <p:cNvPr id="3" name="Content Placeholder 2">
            <a:extLst>
              <a:ext uri="{FF2B5EF4-FFF2-40B4-BE49-F238E27FC236}">
                <a16:creationId xmlns:a16="http://schemas.microsoft.com/office/drawing/2014/main" id="{8F5118EE-213C-6C8F-6B97-25EF10F54E9B}"/>
              </a:ext>
            </a:extLst>
          </p:cNvPr>
          <p:cNvSpPr>
            <a:spLocks noGrp="1"/>
          </p:cNvSpPr>
          <p:nvPr>
            <p:ph idx="1"/>
          </p:nvPr>
        </p:nvSpPr>
        <p:spPr>
          <a:xfrm rot="20782327">
            <a:off x="1781175" y="2805755"/>
            <a:ext cx="8439150" cy="1285874"/>
          </a:xfrm>
        </p:spPr>
        <p:txBody>
          <a:bodyPr/>
          <a:lstStyle/>
          <a:p>
            <a:pPr marL="0" indent="0">
              <a:buNone/>
            </a:pPr>
            <a:r>
              <a:rPr lang="en-US" dirty="0">
                <a:highlight>
                  <a:srgbClr val="00A699"/>
                </a:highlight>
                <a:latin typeface="Bradley Hand ITC" panose="03070402050302030203" pitchFamily="66" charset="0"/>
              </a:rPr>
              <a:t>Thank you for your attention</a:t>
            </a:r>
          </a:p>
        </p:txBody>
      </p:sp>
      <p:pic>
        <p:nvPicPr>
          <p:cNvPr id="5" name="Picture 4" descr="A red background with white text and symbols&#10;&#10;Description automatically generated">
            <a:extLst>
              <a:ext uri="{FF2B5EF4-FFF2-40B4-BE49-F238E27FC236}">
                <a16:creationId xmlns:a16="http://schemas.microsoft.com/office/drawing/2014/main" id="{CA33DC5E-7A4D-E65A-E03D-BDD35AC5BFE7}"/>
              </a:ext>
            </a:extLst>
          </p:cNvPr>
          <p:cNvPicPr>
            <a:picLocks noChangeAspect="1"/>
          </p:cNvPicPr>
          <p:nvPr/>
        </p:nvPicPr>
        <p:blipFill>
          <a:blip r:embed="rId3"/>
          <a:stretch>
            <a:fillRect/>
          </a:stretch>
        </p:blipFill>
        <p:spPr>
          <a:xfrm>
            <a:off x="7434" y="5303506"/>
            <a:ext cx="2763544" cy="1554494"/>
          </a:xfrm>
          <a:prstGeom prst="rect">
            <a:avLst/>
          </a:prstGeom>
        </p:spPr>
      </p:pic>
    </p:spTree>
    <p:extLst>
      <p:ext uri="{BB962C8B-B14F-4D97-AF65-F5344CB8AC3E}">
        <p14:creationId xmlns:p14="http://schemas.microsoft.com/office/powerpoint/2010/main" val="1060045421"/>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CCE871-9847-A549-ACE6-7A91B61EBB8E}"/>
              </a:ext>
            </a:extLst>
          </p:cNvPr>
          <p:cNvSpPr>
            <a:spLocks noGrp="1"/>
          </p:cNvSpPr>
          <p:nvPr>
            <p:ph type="title"/>
          </p:nvPr>
        </p:nvSpPr>
        <p:spPr>
          <a:xfrm>
            <a:off x="609600" y="148590"/>
            <a:ext cx="10972800" cy="1143000"/>
          </a:xfrm>
        </p:spPr>
        <p:txBody>
          <a:bodyPr/>
          <a:lstStyle/>
          <a:p>
            <a:r>
              <a:rPr lang="en-US" dirty="0"/>
              <a:t>Introduction</a:t>
            </a:r>
          </a:p>
        </p:txBody>
      </p:sp>
      <p:pic>
        <p:nvPicPr>
          <p:cNvPr id="3" name="Content Placeholder 2" descr="A red background with white stars and a logo&#10;&#10;Description automatically generated">
            <a:extLst>
              <a:ext uri="{FF2B5EF4-FFF2-40B4-BE49-F238E27FC236}">
                <a16:creationId xmlns:a16="http://schemas.microsoft.com/office/drawing/2014/main" id="{0FEC0871-2B36-E1C1-B18A-E40625257E87}"/>
              </a:ext>
            </a:extLst>
          </p:cNvPr>
          <p:cNvPicPr>
            <a:picLocks noGrp="1" noChangeAspect="1"/>
          </p:cNvPicPr>
          <p:nvPr>
            <p:ph idx="1"/>
          </p:nvPr>
        </p:nvPicPr>
        <p:blipFill>
          <a:blip r:embed="rId3"/>
          <a:stretch>
            <a:fillRect/>
          </a:stretch>
        </p:blipFill>
        <p:spPr>
          <a:xfrm>
            <a:off x="7361822" y="1194959"/>
            <a:ext cx="3254114" cy="1696788"/>
          </a:xfrm>
        </p:spPr>
      </p:pic>
      <p:pic>
        <p:nvPicPr>
          <p:cNvPr id="19" name="Picture 18" descr="A black and white logo&#10;&#10;Description automatically generated">
            <a:extLst>
              <a:ext uri="{FF2B5EF4-FFF2-40B4-BE49-F238E27FC236}">
                <a16:creationId xmlns:a16="http://schemas.microsoft.com/office/drawing/2014/main" id="{DE0CE3CA-8096-AF4E-8E33-049E66182AAB}"/>
              </a:ext>
            </a:extLst>
          </p:cNvPr>
          <p:cNvPicPr>
            <a:picLocks noChangeAspect="1"/>
          </p:cNvPicPr>
          <p:nvPr/>
        </p:nvPicPr>
        <p:blipFill>
          <a:blip r:embed="rId4"/>
          <a:stretch>
            <a:fillRect/>
          </a:stretch>
        </p:blipFill>
        <p:spPr>
          <a:xfrm>
            <a:off x="409575" y="4133850"/>
            <a:ext cx="1702352" cy="1702352"/>
          </a:xfrm>
          <a:prstGeom prst="rect">
            <a:avLst/>
          </a:prstGeom>
        </p:spPr>
      </p:pic>
      <p:pic>
        <p:nvPicPr>
          <p:cNvPr id="23" name="Picture 22" descr="A hand holding a coin&#10;&#10;Description automatically generated">
            <a:extLst>
              <a:ext uri="{FF2B5EF4-FFF2-40B4-BE49-F238E27FC236}">
                <a16:creationId xmlns:a16="http://schemas.microsoft.com/office/drawing/2014/main" id="{3CF222FF-2114-ABAF-3CF0-ACAC1D558AE0}"/>
              </a:ext>
            </a:extLst>
          </p:cNvPr>
          <p:cNvPicPr>
            <a:picLocks noChangeAspect="1"/>
          </p:cNvPicPr>
          <p:nvPr/>
        </p:nvPicPr>
        <p:blipFill>
          <a:blip r:embed="rId5"/>
          <a:stretch>
            <a:fillRect/>
          </a:stretch>
        </p:blipFill>
        <p:spPr>
          <a:xfrm>
            <a:off x="4739830" y="3658552"/>
            <a:ext cx="2390775" cy="2390775"/>
          </a:xfrm>
          <a:prstGeom prst="rect">
            <a:avLst/>
          </a:prstGeom>
        </p:spPr>
      </p:pic>
      <p:pic>
        <p:nvPicPr>
          <p:cNvPr id="27" name="Picture 26" descr="A black and white handshake&#10;&#10;Description automatically generated">
            <a:extLst>
              <a:ext uri="{FF2B5EF4-FFF2-40B4-BE49-F238E27FC236}">
                <a16:creationId xmlns:a16="http://schemas.microsoft.com/office/drawing/2014/main" id="{E28243D7-BC88-5A4C-1C39-414048B2A057}"/>
              </a:ext>
            </a:extLst>
          </p:cNvPr>
          <p:cNvPicPr>
            <a:picLocks noChangeAspect="1"/>
          </p:cNvPicPr>
          <p:nvPr/>
        </p:nvPicPr>
        <p:blipFill>
          <a:blip r:embed="rId6"/>
          <a:stretch>
            <a:fillRect/>
          </a:stretch>
        </p:blipFill>
        <p:spPr>
          <a:xfrm>
            <a:off x="2638425" y="4141470"/>
            <a:ext cx="1638300" cy="1424940"/>
          </a:xfrm>
          <a:prstGeom prst="rect">
            <a:avLst/>
          </a:prstGeom>
        </p:spPr>
      </p:pic>
      <p:pic>
        <p:nvPicPr>
          <p:cNvPr id="29" name="Picture 28" descr="A group of different colored faces&#10;&#10;Description automatically generated">
            <a:extLst>
              <a:ext uri="{FF2B5EF4-FFF2-40B4-BE49-F238E27FC236}">
                <a16:creationId xmlns:a16="http://schemas.microsoft.com/office/drawing/2014/main" id="{A8D25AB8-7A7F-4EEF-4E9D-066E677ED738}"/>
              </a:ext>
            </a:extLst>
          </p:cNvPr>
          <p:cNvPicPr>
            <a:picLocks noChangeAspect="1"/>
          </p:cNvPicPr>
          <p:nvPr/>
        </p:nvPicPr>
        <p:blipFill>
          <a:blip r:embed="rId7"/>
          <a:stretch>
            <a:fillRect/>
          </a:stretch>
        </p:blipFill>
        <p:spPr>
          <a:xfrm>
            <a:off x="7492270" y="4225290"/>
            <a:ext cx="1904712" cy="1051560"/>
          </a:xfrm>
          <a:prstGeom prst="rect">
            <a:avLst/>
          </a:prstGeom>
        </p:spPr>
      </p:pic>
      <p:pic>
        <p:nvPicPr>
          <p:cNvPr id="31" name="Picture 30" descr="A gold trophy with a star on it&#10;&#10;Description automatically generated">
            <a:extLst>
              <a:ext uri="{FF2B5EF4-FFF2-40B4-BE49-F238E27FC236}">
                <a16:creationId xmlns:a16="http://schemas.microsoft.com/office/drawing/2014/main" id="{7C7E9CEE-468F-2C0A-2BA7-74E80B66EA87}"/>
              </a:ext>
            </a:extLst>
          </p:cNvPr>
          <p:cNvPicPr>
            <a:picLocks noChangeAspect="1"/>
          </p:cNvPicPr>
          <p:nvPr/>
        </p:nvPicPr>
        <p:blipFill>
          <a:blip r:embed="rId8"/>
          <a:stretch>
            <a:fillRect/>
          </a:stretch>
        </p:blipFill>
        <p:spPr>
          <a:xfrm>
            <a:off x="10120312" y="3817051"/>
            <a:ext cx="1662113" cy="1662113"/>
          </a:xfrm>
          <a:prstGeom prst="rect">
            <a:avLst/>
          </a:prstGeom>
        </p:spPr>
      </p:pic>
      <p:pic>
        <p:nvPicPr>
          <p:cNvPr id="33" name="Picture 32" descr="A collage of a bedroom&#10;&#10;Description automatically generated">
            <a:extLst>
              <a:ext uri="{FF2B5EF4-FFF2-40B4-BE49-F238E27FC236}">
                <a16:creationId xmlns:a16="http://schemas.microsoft.com/office/drawing/2014/main" id="{C39D1612-3DB2-8C33-DCD5-62BE31092A05}"/>
              </a:ext>
            </a:extLst>
          </p:cNvPr>
          <p:cNvPicPr>
            <a:picLocks noChangeAspect="1"/>
          </p:cNvPicPr>
          <p:nvPr/>
        </p:nvPicPr>
        <p:blipFill>
          <a:blip r:embed="rId9"/>
          <a:stretch>
            <a:fillRect/>
          </a:stretch>
        </p:blipFill>
        <p:spPr>
          <a:xfrm>
            <a:off x="494662" y="1128953"/>
            <a:ext cx="3234529" cy="2692236"/>
          </a:xfrm>
          <a:prstGeom prst="rect">
            <a:avLst/>
          </a:prstGeom>
        </p:spPr>
      </p:pic>
    </p:spTree>
    <p:extLst>
      <p:ext uri="{BB962C8B-B14F-4D97-AF65-F5344CB8AC3E}">
        <p14:creationId xmlns:p14="http://schemas.microsoft.com/office/powerpoint/2010/main" val="2378657839"/>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CCE871-9847-A549-ACE6-7A91B61EBB8E}"/>
              </a:ext>
            </a:extLst>
          </p:cNvPr>
          <p:cNvSpPr>
            <a:spLocks noGrp="1"/>
          </p:cNvSpPr>
          <p:nvPr>
            <p:ph type="title"/>
          </p:nvPr>
        </p:nvSpPr>
        <p:spPr/>
        <p:txBody>
          <a:bodyPr/>
          <a:lstStyle/>
          <a:p>
            <a:r>
              <a:rPr lang="en-US" dirty="0"/>
              <a:t>Problem Statement</a:t>
            </a:r>
          </a:p>
        </p:txBody>
      </p:sp>
      <p:sp>
        <p:nvSpPr>
          <p:cNvPr id="9" name="Content Placeholder 8">
            <a:extLst>
              <a:ext uri="{FF2B5EF4-FFF2-40B4-BE49-F238E27FC236}">
                <a16:creationId xmlns:a16="http://schemas.microsoft.com/office/drawing/2014/main" id="{D9260B6D-009E-3F4D-994C-0A3BFA88F488}"/>
              </a:ext>
            </a:extLst>
          </p:cNvPr>
          <p:cNvSpPr>
            <a:spLocks noGrp="1"/>
          </p:cNvSpPr>
          <p:nvPr>
            <p:ph idx="1"/>
          </p:nvPr>
        </p:nvSpPr>
        <p:spPr>
          <a:xfrm>
            <a:off x="707923" y="1482826"/>
            <a:ext cx="10972800" cy="4525433"/>
          </a:xfrm>
        </p:spPr>
        <p:txBody>
          <a:bodyPr/>
          <a:lstStyle/>
          <a:p>
            <a:pPr marL="0" indent="0" algn="ctr">
              <a:buNone/>
            </a:pPr>
            <a:r>
              <a:rPr lang="en-US" b="1" dirty="0"/>
              <a:t>Understanding key factors for higher ratings in Venice</a:t>
            </a:r>
          </a:p>
        </p:txBody>
      </p:sp>
      <p:pic>
        <p:nvPicPr>
          <p:cNvPr id="3" name="Picture 2" descr="A red push pin on a map&#10;&#10;Description automatically generated">
            <a:extLst>
              <a:ext uri="{FF2B5EF4-FFF2-40B4-BE49-F238E27FC236}">
                <a16:creationId xmlns:a16="http://schemas.microsoft.com/office/drawing/2014/main" id="{66EFA006-A7DF-66F9-09EB-286C031CABD9}"/>
              </a:ext>
            </a:extLst>
          </p:cNvPr>
          <p:cNvPicPr>
            <a:picLocks noChangeAspect="1"/>
          </p:cNvPicPr>
          <p:nvPr/>
        </p:nvPicPr>
        <p:blipFill>
          <a:blip r:embed="rId3"/>
          <a:stretch>
            <a:fillRect/>
          </a:stretch>
        </p:blipFill>
        <p:spPr>
          <a:xfrm>
            <a:off x="707923" y="3819218"/>
            <a:ext cx="2284381" cy="1555956"/>
          </a:xfrm>
          <a:prstGeom prst="rect">
            <a:avLst/>
          </a:prstGeom>
        </p:spPr>
      </p:pic>
      <p:pic>
        <p:nvPicPr>
          <p:cNvPr id="5" name="Picture 4" descr="A set of icons of various household items&#10;&#10;Description automatically generated">
            <a:extLst>
              <a:ext uri="{FF2B5EF4-FFF2-40B4-BE49-F238E27FC236}">
                <a16:creationId xmlns:a16="http://schemas.microsoft.com/office/drawing/2014/main" id="{456B8FB3-B12C-D3B9-EDAE-13A20BBC4F72}"/>
              </a:ext>
            </a:extLst>
          </p:cNvPr>
          <p:cNvPicPr>
            <a:picLocks noChangeAspect="1"/>
          </p:cNvPicPr>
          <p:nvPr/>
        </p:nvPicPr>
        <p:blipFill>
          <a:blip r:embed="rId4"/>
          <a:stretch>
            <a:fillRect/>
          </a:stretch>
        </p:blipFill>
        <p:spPr>
          <a:xfrm>
            <a:off x="3510250" y="3841033"/>
            <a:ext cx="2518068" cy="1592993"/>
          </a:xfrm>
          <a:prstGeom prst="rect">
            <a:avLst/>
          </a:prstGeom>
        </p:spPr>
      </p:pic>
      <p:pic>
        <p:nvPicPr>
          <p:cNvPr id="7" name="Picture 6" descr="A black and white circle with a black and white logo&#10;&#10;Description automatically generated">
            <a:extLst>
              <a:ext uri="{FF2B5EF4-FFF2-40B4-BE49-F238E27FC236}">
                <a16:creationId xmlns:a16="http://schemas.microsoft.com/office/drawing/2014/main" id="{8978FA76-25FB-49A3-ADC9-12FE6679CE06}"/>
              </a:ext>
            </a:extLst>
          </p:cNvPr>
          <p:cNvPicPr>
            <a:picLocks noChangeAspect="1"/>
          </p:cNvPicPr>
          <p:nvPr/>
        </p:nvPicPr>
        <p:blipFill>
          <a:blip r:embed="rId5"/>
          <a:stretch>
            <a:fillRect/>
          </a:stretch>
        </p:blipFill>
        <p:spPr>
          <a:xfrm>
            <a:off x="6266936" y="3980918"/>
            <a:ext cx="2726111" cy="1313221"/>
          </a:xfrm>
          <a:prstGeom prst="rect">
            <a:avLst/>
          </a:prstGeom>
        </p:spPr>
      </p:pic>
      <p:pic>
        <p:nvPicPr>
          <p:cNvPr id="11" name="Picture 10" descr="A gold thumb up and stars&#10;&#10;Description automatically generated">
            <a:extLst>
              <a:ext uri="{FF2B5EF4-FFF2-40B4-BE49-F238E27FC236}">
                <a16:creationId xmlns:a16="http://schemas.microsoft.com/office/drawing/2014/main" id="{21C3C268-EC02-5469-2A5F-4AA4D14DBDD9}"/>
              </a:ext>
            </a:extLst>
          </p:cNvPr>
          <p:cNvPicPr>
            <a:picLocks noChangeAspect="1"/>
          </p:cNvPicPr>
          <p:nvPr/>
        </p:nvPicPr>
        <p:blipFill>
          <a:blip r:embed="rId6"/>
          <a:stretch>
            <a:fillRect/>
          </a:stretch>
        </p:blipFill>
        <p:spPr>
          <a:xfrm>
            <a:off x="9290099" y="3819218"/>
            <a:ext cx="2292301" cy="1555956"/>
          </a:xfrm>
          <a:prstGeom prst="rect">
            <a:avLst/>
          </a:prstGeom>
        </p:spPr>
      </p:pic>
    </p:spTree>
    <p:extLst>
      <p:ext uri="{BB962C8B-B14F-4D97-AF65-F5344CB8AC3E}">
        <p14:creationId xmlns:p14="http://schemas.microsoft.com/office/powerpoint/2010/main" val="2327662091"/>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CCE871-9847-A549-ACE6-7A91B61EBB8E}"/>
              </a:ext>
            </a:extLst>
          </p:cNvPr>
          <p:cNvSpPr>
            <a:spLocks noGrp="1"/>
          </p:cNvSpPr>
          <p:nvPr>
            <p:ph type="title"/>
          </p:nvPr>
        </p:nvSpPr>
        <p:spPr/>
        <p:txBody>
          <a:bodyPr/>
          <a:lstStyle/>
          <a:p>
            <a:r>
              <a:rPr lang="en-US" dirty="0"/>
              <a:t>Overview of the data</a:t>
            </a:r>
          </a:p>
        </p:txBody>
      </p:sp>
      <p:pic>
        <p:nvPicPr>
          <p:cNvPr id="3" name="Content Placeholder 2" descr="A close up of a logo&#10;&#10;Description automatically generated">
            <a:extLst>
              <a:ext uri="{FF2B5EF4-FFF2-40B4-BE49-F238E27FC236}">
                <a16:creationId xmlns:a16="http://schemas.microsoft.com/office/drawing/2014/main" id="{0104E2E0-2D47-B544-8C2F-CAD66CAE7637}"/>
              </a:ext>
            </a:extLst>
          </p:cNvPr>
          <p:cNvPicPr>
            <a:picLocks noGrp="1" noChangeAspect="1"/>
          </p:cNvPicPr>
          <p:nvPr>
            <p:ph idx="1"/>
          </p:nvPr>
        </p:nvPicPr>
        <p:blipFill>
          <a:blip r:embed="rId3"/>
          <a:stretch>
            <a:fillRect/>
          </a:stretch>
        </p:blipFill>
        <p:spPr>
          <a:xfrm rot="495898">
            <a:off x="8858095" y="204119"/>
            <a:ext cx="3304409" cy="981509"/>
          </a:xfrm>
        </p:spPr>
      </p:pic>
      <p:sp>
        <p:nvSpPr>
          <p:cNvPr id="18" name="Rectangle 17">
            <a:extLst>
              <a:ext uri="{FF2B5EF4-FFF2-40B4-BE49-F238E27FC236}">
                <a16:creationId xmlns:a16="http://schemas.microsoft.com/office/drawing/2014/main" id="{9EB8F63B-89EE-1DDA-13B5-53B6D7505C4B}"/>
              </a:ext>
            </a:extLst>
          </p:cNvPr>
          <p:cNvSpPr/>
          <p:nvPr/>
        </p:nvSpPr>
        <p:spPr>
          <a:xfrm>
            <a:off x="449144" y="1900509"/>
            <a:ext cx="733614" cy="788216"/>
          </a:xfrm>
          <a:prstGeom prst="rect">
            <a:avLst/>
          </a:prstGeom>
          <a:noFill/>
          <a:ln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descr="A screenshot of a computer&#10;&#10;Description automatically generated">
            <a:extLst>
              <a:ext uri="{FF2B5EF4-FFF2-40B4-BE49-F238E27FC236}">
                <a16:creationId xmlns:a16="http://schemas.microsoft.com/office/drawing/2014/main" id="{D0AA4175-8CF6-3CFD-FF48-23824EAE3832}"/>
              </a:ext>
            </a:extLst>
          </p:cNvPr>
          <p:cNvPicPr>
            <a:picLocks noChangeAspect="1"/>
          </p:cNvPicPr>
          <p:nvPr/>
        </p:nvPicPr>
        <p:blipFill>
          <a:blip r:embed="rId4"/>
          <a:stretch>
            <a:fillRect/>
          </a:stretch>
        </p:blipFill>
        <p:spPr>
          <a:xfrm>
            <a:off x="23891" y="1523358"/>
            <a:ext cx="12192000" cy="4129337"/>
          </a:xfrm>
          <a:prstGeom prst="rect">
            <a:avLst/>
          </a:prstGeom>
        </p:spPr>
      </p:pic>
      <p:sp>
        <p:nvSpPr>
          <p:cNvPr id="27" name="Oval 26">
            <a:extLst>
              <a:ext uri="{FF2B5EF4-FFF2-40B4-BE49-F238E27FC236}">
                <a16:creationId xmlns:a16="http://schemas.microsoft.com/office/drawing/2014/main" id="{72F70E20-F585-B9F4-02C8-4356B4A29FCA}"/>
              </a:ext>
            </a:extLst>
          </p:cNvPr>
          <p:cNvSpPr/>
          <p:nvPr/>
        </p:nvSpPr>
        <p:spPr>
          <a:xfrm>
            <a:off x="609601" y="2294617"/>
            <a:ext cx="573158" cy="394108"/>
          </a:xfrm>
          <a:prstGeom prst="ellipse">
            <a:avLst/>
          </a:prstGeom>
          <a:noFill/>
          <a:ln>
            <a:solidFill>
              <a:schemeClr val="accent2"/>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7577421"/>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CCE871-9847-A549-ACE6-7A91B61EBB8E}"/>
              </a:ext>
            </a:extLst>
          </p:cNvPr>
          <p:cNvSpPr>
            <a:spLocks noGrp="1"/>
          </p:cNvSpPr>
          <p:nvPr>
            <p:ph type="title"/>
          </p:nvPr>
        </p:nvSpPr>
        <p:spPr/>
        <p:txBody>
          <a:bodyPr/>
          <a:lstStyle/>
          <a:p>
            <a:r>
              <a:rPr lang="en-US" dirty="0"/>
              <a:t>Data Cleaning and Preparation</a:t>
            </a:r>
          </a:p>
        </p:txBody>
      </p:sp>
      <p:pic>
        <p:nvPicPr>
          <p:cNvPr id="3" name="Content Placeholder 2" descr="A hand holding a diagram of data cleansing&#10;&#10;Description automatically generated">
            <a:extLst>
              <a:ext uri="{FF2B5EF4-FFF2-40B4-BE49-F238E27FC236}">
                <a16:creationId xmlns:a16="http://schemas.microsoft.com/office/drawing/2014/main" id="{67FB36D2-E107-C0D0-CEBB-EC06F35D68FE}"/>
              </a:ext>
            </a:extLst>
          </p:cNvPr>
          <p:cNvPicPr>
            <a:picLocks noGrp="1" noChangeAspect="1"/>
          </p:cNvPicPr>
          <p:nvPr>
            <p:ph idx="1"/>
          </p:nvPr>
        </p:nvPicPr>
        <p:blipFill>
          <a:blip r:embed="rId3"/>
          <a:stretch>
            <a:fillRect/>
          </a:stretch>
        </p:blipFill>
        <p:spPr>
          <a:xfrm>
            <a:off x="3065222" y="1501878"/>
            <a:ext cx="6061556" cy="4525963"/>
          </a:xfrm>
        </p:spPr>
      </p:pic>
    </p:spTree>
    <p:extLst>
      <p:ext uri="{BB962C8B-B14F-4D97-AF65-F5344CB8AC3E}">
        <p14:creationId xmlns:p14="http://schemas.microsoft.com/office/powerpoint/2010/main" val="1715427017"/>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CCE871-9847-A549-ACE6-7A91B61EBB8E}"/>
              </a:ext>
            </a:extLst>
          </p:cNvPr>
          <p:cNvSpPr>
            <a:spLocks noGrp="1"/>
          </p:cNvSpPr>
          <p:nvPr>
            <p:ph type="title"/>
          </p:nvPr>
        </p:nvSpPr>
        <p:spPr>
          <a:xfrm>
            <a:off x="707922" y="0"/>
            <a:ext cx="11130116" cy="1445478"/>
          </a:xfrm>
        </p:spPr>
        <p:txBody>
          <a:bodyPr/>
          <a:lstStyle/>
          <a:p>
            <a:r>
              <a:rPr lang="en-US" dirty="0"/>
              <a:t>Descriptive Statistics</a:t>
            </a:r>
          </a:p>
        </p:txBody>
      </p:sp>
      <p:pic>
        <p:nvPicPr>
          <p:cNvPr id="2" name="Content Placeholder 1">
            <a:extLst>
              <a:ext uri="{FF2B5EF4-FFF2-40B4-BE49-F238E27FC236}">
                <a16:creationId xmlns:a16="http://schemas.microsoft.com/office/drawing/2014/main" id="{3C9716DA-7945-FA91-14FA-8A377F578B2D}"/>
              </a:ext>
            </a:extLst>
          </p:cNvPr>
          <p:cNvPicPr>
            <a:picLocks noGrp="1" noChangeAspect="1"/>
          </p:cNvPicPr>
          <p:nvPr>
            <p:ph idx="1"/>
          </p:nvPr>
        </p:nvPicPr>
        <p:blipFill>
          <a:blip r:embed="rId3"/>
          <a:stretch>
            <a:fillRect/>
          </a:stretch>
        </p:blipFill>
        <p:spPr>
          <a:xfrm>
            <a:off x="123825" y="1622324"/>
            <a:ext cx="6286500" cy="4302226"/>
          </a:xfrm>
          <a:prstGeom prst="rect">
            <a:avLst/>
          </a:prstGeom>
        </p:spPr>
      </p:pic>
      <p:pic>
        <p:nvPicPr>
          <p:cNvPr id="3" name="Picture 2">
            <a:extLst>
              <a:ext uri="{FF2B5EF4-FFF2-40B4-BE49-F238E27FC236}">
                <a16:creationId xmlns:a16="http://schemas.microsoft.com/office/drawing/2014/main" id="{90A61820-05BE-AEB7-83B8-C759351AEF14}"/>
              </a:ext>
            </a:extLst>
          </p:cNvPr>
          <p:cNvPicPr>
            <a:picLocks noChangeAspect="1"/>
          </p:cNvPicPr>
          <p:nvPr/>
        </p:nvPicPr>
        <p:blipFill>
          <a:blip r:embed="rId4"/>
          <a:stretch>
            <a:fillRect/>
          </a:stretch>
        </p:blipFill>
        <p:spPr>
          <a:xfrm>
            <a:off x="7520165" y="971940"/>
            <a:ext cx="4548010" cy="914479"/>
          </a:xfrm>
          <a:prstGeom prst="rect">
            <a:avLst/>
          </a:prstGeom>
        </p:spPr>
      </p:pic>
      <p:pic>
        <p:nvPicPr>
          <p:cNvPr id="4" name="Picture 3">
            <a:extLst>
              <a:ext uri="{FF2B5EF4-FFF2-40B4-BE49-F238E27FC236}">
                <a16:creationId xmlns:a16="http://schemas.microsoft.com/office/drawing/2014/main" id="{F18BA8C7-7EE1-3FC4-F8D2-5A385958831F}"/>
              </a:ext>
            </a:extLst>
          </p:cNvPr>
          <p:cNvPicPr>
            <a:picLocks noChangeAspect="1"/>
          </p:cNvPicPr>
          <p:nvPr/>
        </p:nvPicPr>
        <p:blipFill>
          <a:blip r:embed="rId5"/>
          <a:stretch>
            <a:fillRect/>
          </a:stretch>
        </p:blipFill>
        <p:spPr>
          <a:xfrm>
            <a:off x="6617545" y="2328136"/>
            <a:ext cx="3783980" cy="918794"/>
          </a:xfrm>
          <a:prstGeom prst="rect">
            <a:avLst/>
          </a:prstGeom>
        </p:spPr>
      </p:pic>
      <p:graphicFrame>
        <p:nvGraphicFramePr>
          <p:cNvPr id="5" name="Object 4">
            <a:extLst>
              <a:ext uri="{FF2B5EF4-FFF2-40B4-BE49-F238E27FC236}">
                <a16:creationId xmlns:a16="http://schemas.microsoft.com/office/drawing/2014/main" id="{FF29A85E-FE37-7B48-57CC-CDFC8361B19C}"/>
              </a:ext>
            </a:extLst>
          </p:cNvPr>
          <p:cNvGraphicFramePr>
            <a:graphicFrameLocks noChangeAspect="1"/>
          </p:cNvGraphicFramePr>
          <p:nvPr>
            <p:extLst>
              <p:ext uri="{D42A27DB-BD31-4B8C-83A1-F6EECF244321}">
                <p14:modId xmlns:p14="http://schemas.microsoft.com/office/powerpoint/2010/main" val="1464076752"/>
              </p:ext>
            </p:extLst>
          </p:nvPr>
        </p:nvGraphicFramePr>
        <p:xfrm>
          <a:off x="6499124" y="4603126"/>
          <a:ext cx="2635351" cy="1333497"/>
        </p:xfrm>
        <a:graphic>
          <a:graphicData uri="http://schemas.openxmlformats.org/presentationml/2006/ole">
            <mc:AlternateContent xmlns:mc="http://schemas.openxmlformats.org/markup-compatibility/2006">
              <mc:Choice xmlns:v="urn:schemas-microsoft-com:vml" Requires="v">
                <p:oleObj name="Binary Worksheet" r:id="rId6" imgW="1851563" imgH="937113" progId="Excel.SheetBinaryMacroEnabled.12">
                  <p:embed/>
                </p:oleObj>
              </mc:Choice>
              <mc:Fallback>
                <p:oleObj name="Binary Worksheet" r:id="rId6" imgW="1851563" imgH="937113" progId="Excel.SheetBinaryMacroEnabled.12">
                  <p:embed/>
                  <p:pic>
                    <p:nvPicPr>
                      <p:cNvPr id="5" name="Object 4">
                        <a:extLst>
                          <a:ext uri="{FF2B5EF4-FFF2-40B4-BE49-F238E27FC236}">
                            <a16:creationId xmlns:a16="http://schemas.microsoft.com/office/drawing/2014/main" id="{FF29A85E-FE37-7B48-57CC-CDFC8361B19C}"/>
                          </a:ext>
                        </a:extLst>
                      </p:cNvPr>
                      <p:cNvPicPr/>
                      <p:nvPr/>
                    </p:nvPicPr>
                    <p:blipFill>
                      <a:blip r:embed="rId7"/>
                      <a:stretch>
                        <a:fillRect/>
                      </a:stretch>
                    </p:blipFill>
                    <p:spPr>
                      <a:xfrm>
                        <a:off x="6499124" y="4603126"/>
                        <a:ext cx="2635351" cy="1333497"/>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36848FAF-A55E-AC5D-383E-25957CB6D14A}"/>
              </a:ext>
            </a:extLst>
          </p:cNvPr>
          <p:cNvPicPr>
            <a:picLocks noChangeAspect="1"/>
          </p:cNvPicPr>
          <p:nvPr/>
        </p:nvPicPr>
        <p:blipFill>
          <a:blip r:embed="rId8"/>
          <a:stretch>
            <a:fillRect/>
          </a:stretch>
        </p:blipFill>
        <p:spPr>
          <a:xfrm>
            <a:off x="8810461" y="3400425"/>
            <a:ext cx="3182129" cy="895710"/>
          </a:xfrm>
          <a:prstGeom prst="rect">
            <a:avLst/>
          </a:prstGeom>
        </p:spPr>
      </p:pic>
    </p:spTree>
    <p:extLst>
      <p:ext uri="{BB962C8B-B14F-4D97-AF65-F5344CB8AC3E}">
        <p14:creationId xmlns:p14="http://schemas.microsoft.com/office/powerpoint/2010/main" val="1728682094"/>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CCE871-9847-A549-ACE6-7A91B61EBB8E}"/>
              </a:ext>
            </a:extLst>
          </p:cNvPr>
          <p:cNvSpPr>
            <a:spLocks noGrp="1"/>
          </p:cNvSpPr>
          <p:nvPr>
            <p:ph type="title"/>
          </p:nvPr>
        </p:nvSpPr>
        <p:spPr/>
        <p:txBody>
          <a:bodyPr/>
          <a:lstStyle/>
          <a:p>
            <a:r>
              <a:rPr lang="en-US" dirty="0"/>
              <a:t>Regression Model Insights</a:t>
            </a:r>
          </a:p>
        </p:txBody>
      </p:sp>
      <p:pic>
        <p:nvPicPr>
          <p:cNvPr id="2" name="Content Placeholder 1">
            <a:extLst>
              <a:ext uri="{FF2B5EF4-FFF2-40B4-BE49-F238E27FC236}">
                <a16:creationId xmlns:a16="http://schemas.microsoft.com/office/drawing/2014/main" id="{6837FC9B-8457-C619-68D2-EC580B146042}"/>
              </a:ext>
            </a:extLst>
          </p:cNvPr>
          <p:cNvPicPr>
            <a:picLocks noGrp="1" noChangeAspect="1"/>
          </p:cNvPicPr>
          <p:nvPr>
            <p:ph idx="1"/>
          </p:nvPr>
        </p:nvPicPr>
        <p:blipFill>
          <a:blip r:embed="rId3"/>
          <a:stretch>
            <a:fillRect/>
          </a:stretch>
        </p:blipFill>
        <p:spPr>
          <a:xfrm>
            <a:off x="119460" y="1838633"/>
            <a:ext cx="11794287" cy="2530664"/>
          </a:xfrm>
          <a:prstGeom prst="rect">
            <a:avLst/>
          </a:prstGeom>
        </p:spPr>
      </p:pic>
      <p:pic>
        <p:nvPicPr>
          <p:cNvPr id="3" name="Picture 2">
            <a:extLst>
              <a:ext uri="{FF2B5EF4-FFF2-40B4-BE49-F238E27FC236}">
                <a16:creationId xmlns:a16="http://schemas.microsoft.com/office/drawing/2014/main" id="{19019788-5EA8-61D7-BECE-0DFD7ED0F363}"/>
              </a:ext>
            </a:extLst>
          </p:cNvPr>
          <p:cNvPicPr>
            <a:picLocks noChangeAspect="1"/>
          </p:cNvPicPr>
          <p:nvPr/>
        </p:nvPicPr>
        <p:blipFill>
          <a:blip r:embed="rId4"/>
          <a:stretch>
            <a:fillRect/>
          </a:stretch>
        </p:blipFill>
        <p:spPr>
          <a:xfrm>
            <a:off x="3618272" y="4642547"/>
            <a:ext cx="3942734" cy="1345298"/>
          </a:xfrm>
          <a:prstGeom prst="rect">
            <a:avLst/>
          </a:prstGeom>
        </p:spPr>
      </p:pic>
    </p:spTree>
    <p:extLst>
      <p:ext uri="{BB962C8B-B14F-4D97-AF65-F5344CB8AC3E}">
        <p14:creationId xmlns:p14="http://schemas.microsoft.com/office/powerpoint/2010/main" val="1511121352"/>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88923-BA0A-C60B-C86C-E96BD04CA3D1}"/>
              </a:ext>
            </a:extLst>
          </p:cNvPr>
          <p:cNvSpPr>
            <a:spLocks noGrp="1"/>
          </p:cNvSpPr>
          <p:nvPr>
            <p:ph type="title"/>
          </p:nvPr>
        </p:nvSpPr>
        <p:spPr/>
        <p:txBody>
          <a:bodyPr/>
          <a:lstStyle/>
          <a:p>
            <a:r>
              <a:rPr lang="en-US" dirty="0"/>
              <a:t>Key Insights</a:t>
            </a:r>
          </a:p>
        </p:txBody>
      </p:sp>
      <p:pic>
        <p:nvPicPr>
          <p:cNvPr id="15" name="Content Placeholder 14" descr="A set of icons of various household items&#10;&#10;Description automatically generated">
            <a:extLst>
              <a:ext uri="{FF2B5EF4-FFF2-40B4-BE49-F238E27FC236}">
                <a16:creationId xmlns:a16="http://schemas.microsoft.com/office/drawing/2014/main" id="{1331DE83-A8B8-6CD9-B0CC-EF91DB564A5B}"/>
              </a:ext>
            </a:extLst>
          </p:cNvPr>
          <p:cNvPicPr>
            <a:picLocks noGrp="1" noChangeAspect="1"/>
          </p:cNvPicPr>
          <p:nvPr>
            <p:ph idx="1"/>
          </p:nvPr>
        </p:nvPicPr>
        <p:blipFill>
          <a:blip r:embed="rId3"/>
          <a:stretch>
            <a:fillRect/>
          </a:stretch>
        </p:blipFill>
        <p:spPr>
          <a:xfrm>
            <a:off x="4655695" y="1824894"/>
            <a:ext cx="2880610" cy="2091871"/>
          </a:xfrm>
        </p:spPr>
      </p:pic>
      <p:pic>
        <p:nvPicPr>
          <p:cNvPr id="13" name="Picture 12">
            <a:extLst>
              <a:ext uri="{FF2B5EF4-FFF2-40B4-BE49-F238E27FC236}">
                <a16:creationId xmlns:a16="http://schemas.microsoft.com/office/drawing/2014/main" id="{E97FB5FC-8735-3E5E-517C-46432440326F}"/>
              </a:ext>
            </a:extLst>
          </p:cNvPr>
          <p:cNvPicPr>
            <a:picLocks noChangeAspect="1"/>
          </p:cNvPicPr>
          <p:nvPr/>
        </p:nvPicPr>
        <p:blipFill>
          <a:blip r:embed="rId4"/>
          <a:stretch>
            <a:fillRect/>
          </a:stretch>
        </p:blipFill>
        <p:spPr>
          <a:xfrm>
            <a:off x="752315" y="1824894"/>
            <a:ext cx="3696020" cy="2217612"/>
          </a:xfrm>
          <a:prstGeom prst="rect">
            <a:avLst/>
          </a:prstGeom>
        </p:spPr>
      </p:pic>
      <p:pic>
        <p:nvPicPr>
          <p:cNvPr id="17" name="Picture 16" descr="A building on a water body&#10;&#10;Description automatically generated with medium confidence">
            <a:extLst>
              <a:ext uri="{FF2B5EF4-FFF2-40B4-BE49-F238E27FC236}">
                <a16:creationId xmlns:a16="http://schemas.microsoft.com/office/drawing/2014/main" id="{FFE066E0-0946-2BA3-B1DC-F08F75A9D9C6}"/>
              </a:ext>
            </a:extLst>
          </p:cNvPr>
          <p:cNvPicPr>
            <a:picLocks noChangeAspect="1"/>
          </p:cNvPicPr>
          <p:nvPr/>
        </p:nvPicPr>
        <p:blipFill>
          <a:blip r:embed="rId5"/>
          <a:stretch>
            <a:fillRect/>
          </a:stretch>
        </p:blipFill>
        <p:spPr>
          <a:xfrm>
            <a:off x="8248650" y="1900536"/>
            <a:ext cx="2880610" cy="2016229"/>
          </a:xfrm>
          <a:prstGeom prst="rect">
            <a:avLst/>
          </a:prstGeom>
        </p:spPr>
      </p:pic>
      <p:pic>
        <p:nvPicPr>
          <p:cNvPr id="23" name="Picture 22">
            <a:extLst>
              <a:ext uri="{FF2B5EF4-FFF2-40B4-BE49-F238E27FC236}">
                <a16:creationId xmlns:a16="http://schemas.microsoft.com/office/drawing/2014/main" id="{E76888A4-3520-1634-9F3E-998779C482AD}"/>
              </a:ext>
            </a:extLst>
          </p:cNvPr>
          <p:cNvPicPr>
            <a:picLocks noChangeAspect="1"/>
          </p:cNvPicPr>
          <p:nvPr/>
        </p:nvPicPr>
        <p:blipFill>
          <a:blip r:embed="rId6"/>
          <a:stretch>
            <a:fillRect/>
          </a:stretch>
        </p:blipFill>
        <p:spPr>
          <a:xfrm>
            <a:off x="3364100" y="4305375"/>
            <a:ext cx="3274825" cy="1921453"/>
          </a:xfrm>
          <a:prstGeom prst="rect">
            <a:avLst/>
          </a:prstGeom>
        </p:spPr>
      </p:pic>
    </p:spTree>
    <p:extLst>
      <p:ext uri="{BB962C8B-B14F-4D97-AF65-F5344CB8AC3E}">
        <p14:creationId xmlns:p14="http://schemas.microsoft.com/office/powerpoint/2010/main" val="3899509629"/>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2000"/>
                                        <p:tgtEl>
                                          <p:spTgt spid="23"/>
                                        </p:tgtEl>
                                      </p:cBhvr>
                                    </p:animEffect>
                                    <p:anim calcmode="lin" valueType="num">
                                      <p:cBhvr>
                                        <p:cTn id="20" dur="2000" fill="hold"/>
                                        <p:tgtEl>
                                          <p:spTgt spid="23"/>
                                        </p:tgtEl>
                                        <p:attrNameLst>
                                          <p:attrName>ppt_w</p:attrName>
                                        </p:attrNameLst>
                                      </p:cBhvr>
                                      <p:tavLst>
                                        <p:tav tm="0" fmla="#ppt_w*sin(2.5*pi*$)">
                                          <p:val>
                                            <p:fltVal val="0"/>
                                          </p:val>
                                        </p:tav>
                                        <p:tav tm="100000">
                                          <p:val>
                                            <p:fltVal val="1"/>
                                          </p:val>
                                        </p:tav>
                                      </p:tavLst>
                                    </p:anim>
                                    <p:anim calcmode="lin" valueType="num">
                                      <p:cBhvr>
                                        <p:cTn id="21" dur="2000" fill="hold"/>
                                        <p:tgtEl>
                                          <p:spTgt spid="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CCE871-9847-A549-ACE6-7A91B61EBB8E}"/>
              </a:ext>
            </a:extLst>
          </p:cNvPr>
          <p:cNvSpPr>
            <a:spLocks noGrp="1"/>
          </p:cNvSpPr>
          <p:nvPr>
            <p:ph type="title"/>
          </p:nvPr>
        </p:nvSpPr>
        <p:spPr/>
        <p:txBody>
          <a:bodyPr/>
          <a:lstStyle/>
          <a:p>
            <a:r>
              <a:rPr lang="en-US" dirty="0"/>
              <a:t>Dashboard</a:t>
            </a:r>
          </a:p>
        </p:txBody>
      </p:sp>
      <p:pic>
        <p:nvPicPr>
          <p:cNvPr id="3" name="Content Placeholder 2" descr="A screenshot of a computer&#10;&#10;Description automatically generated">
            <a:extLst>
              <a:ext uri="{FF2B5EF4-FFF2-40B4-BE49-F238E27FC236}">
                <a16:creationId xmlns:a16="http://schemas.microsoft.com/office/drawing/2014/main" id="{470ABCA4-CDE7-78EC-CAEA-D3006F0D035D}"/>
              </a:ext>
            </a:extLst>
          </p:cNvPr>
          <p:cNvPicPr>
            <a:picLocks noGrp="1" noChangeAspect="1"/>
          </p:cNvPicPr>
          <p:nvPr>
            <p:ph idx="1"/>
          </p:nvPr>
        </p:nvPicPr>
        <p:blipFill>
          <a:blip r:embed="rId3"/>
          <a:stretch>
            <a:fillRect/>
          </a:stretch>
        </p:blipFill>
        <p:spPr>
          <a:xfrm>
            <a:off x="1199535" y="1152454"/>
            <a:ext cx="8984154" cy="4973709"/>
          </a:xfrm>
        </p:spPr>
      </p:pic>
    </p:spTree>
    <p:extLst>
      <p:ext uri="{BB962C8B-B14F-4D97-AF65-F5344CB8AC3E}">
        <p14:creationId xmlns:p14="http://schemas.microsoft.com/office/powerpoint/2010/main" val="1209053162"/>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sld>
</file>

<file path=ppt/theme/theme1.xml><?xml version="1.0" encoding="utf-8"?>
<a:theme xmlns:a="http://schemas.openxmlformats.org/drawingml/2006/main" name="OMB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MBA" id="{FE58AB6C-F02F-5E4B-B6EC-9E353EEB488B}" vid="{5299F772-44C7-474F-B5C6-5B455E5F280F}"/>
    </a:ext>
  </a:extLst>
</a:theme>
</file>

<file path=ppt/theme/theme2.xml><?xml version="1.0" encoding="utf-8"?>
<a:theme xmlns:a="http://schemas.openxmlformats.org/drawingml/2006/main" name="Interior Page - No Cres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OMBA</Template>
  <TotalTime>75</TotalTime>
  <Words>726</Words>
  <Application>Microsoft Office PowerPoint</Application>
  <PresentationFormat>Widescreen</PresentationFormat>
  <Paragraphs>60</Paragraphs>
  <Slides>14</Slides>
  <Notes>14</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14</vt:i4>
      </vt:variant>
    </vt:vector>
  </HeadingPairs>
  <TitlesOfParts>
    <vt:vector size="26" baseType="lpstr">
      <vt:lpstr>Aptos</vt:lpstr>
      <vt:lpstr>Arial</vt:lpstr>
      <vt:lpstr>Avenir Next Heavy</vt:lpstr>
      <vt:lpstr>AvenirNext LT Pro Heavy</vt:lpstr>
      <vt:lpstr>Bradley Hand ITC</vt:lpstr>
      <vt:lpstr>New Aster LT Std</vt:lpstr>
      <vt:lpstr>Söhne</vt:lpstr>
      <vt:lpstr>Symbol</vt:lpstr>
      <vt:lpstr>Wingdings</vt:lpstr>
      <vt:lpstr>OMBA</vt:lpstr>
      <vt:lpstr>Interior Page - No Crest</vt:lpstr>
      <vt:lpstr>Binary Worksheet</vt:lpstr>
      <vt:lpstr>Unlocking Venice's Airbnb Potential: Insights for Real Estate Investors   </vt:lpstr>
      <vt:lpstr>Introduction</vt:lpstr>
      <vt:lpstr>Problem Statement</vt:lpstr>
      <vt:lpstr>Overview of the data</vt:lpstr>
      <vt:lpstr>Data Cleaning and Preparation</vt:lpstr>
      <vt:lpstr>Descriptive Statistics</vt:lpstr>
      <vt:lpstr>Regression Model Insights</vt:lpstr>
      <vt:lpstr>Key Insights</vt:lpstr>
      <vt:lpstr>Dashboard</vt:lpstr>
      <vt:lpstr>Scenario illustration 1</vt:lpstr>
      <vt:lpstr>Scenario illustration 2</vt:lpstr>
      <vt:lpstr>Scenario Illustration 3</vt:lpstr>
      <vt:lpstr>Challenges, Limitations, and Future Work</vt:lpstr>
      <vt:lpstr>Conclusion and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Goldschmidt, Kyle H.</dc:creator>
  <cp:lastModifiedBy>essenam komlanvi</cp:lastModifiedBy>
  <cp:revision>2</cp:revision>
  <dcterms:created xsi:type="dcterms:W3CDTF">2019-01-21T04:28:06Z</dcterms:created>
  <dcterms:modified xsi:type="dcterms:W3CDTF">2025-04-08T19:47:00Z</dcterms:modified>
</cp:coreProperties>
</file>